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 Avenir Next Arabic Medium" charset="1" panose="020B0603020202020204"/>
      <p:regular r:id="rId17"/>
    </p:embeddedFont>
    <p:embeddedFont>
      <p:font typeface=" Avenir Next Arabic" charset="1" panose="020B0503020202020204"/>
      <p:regular r:id="rId18"/>
    </p:embeddedFont>
    <p:embeddedFont>
      <p:font typeface="Poppins" charset="1" panose="00000500000000000000"/>
      <p:regular r:id="rId19"/>
    </p:embeddedFont>
    <p:embeddedFont>
      <p:font typeface="Poppins Semi-Bold" charset="1" panose="00000700000000000000"/>
      <p:regular r:id="rId20"/>
    </p:embeddedFont>
    <p:embeddedFont>
      <p:font typeface="Poppins Bold" charset="1" panose="000008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18.fntdata"/><Relationship Id="rId8" Type="http://schemas.openxmlformats.org/officeDocument/2006/relationships/slide" Target="slides/slide3.xml"/><Relationship Id="rId21" Type="http://schemas.openxmlformats.org/officeDocument/2006/relationships/font" Target="fonts/font21.fntdata"/><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font" Target="fonts/font17.fntdata"/><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font" Target="fonts/font20.fntdata"/><Relationship Id="rId1" Type="http://schemas.openxmlformats.org/officeDocument/2006/relationships/slideMaster" Target="slideMasters/slideMaster1.xml"/><Relationship Id="rId11" Type="http://schemas.openxmlformats.org/officeDocument/2006/relationships/slide" Target="slides/slide6.xml"/><Relationship Id="rId6" Type="http://schemas.openxmlformats.org/officeDocument/2006/relationships/slide" Target="slides/slide1.xml"/><Relationship Id="rId24" Type="http://schemas.openxmlformats.org/officeDocument/2006/relationships/customXml" Target="../customXml/item3.xml"/><Relationship Id="rId15" Type="http://schemas.openxmlformats.org/officeDocument/2006/relationships/slide" Target="slides/slide10.xml"/><Relationship Id="rId5" Type="http://schemas.openxmlformats.org/officeDocument/2006/relationships/tableStyles" Target="tableStyles.xml"/><Relationship Id="rId23" Type="http://schemas.openxmlformats.org/officeDocument/2006/relationships/customXml" Target="../customXml/item2.xml"/><Relationship Id="rId10" Type="http://schemas.openxmlformats.org/officeDocument/2006/relationships/slide" Target="slides/slide5.xml"/><Relationship Id="rId19" Type="http://schemas.openxmlformats.org/officeDocument/2006/relationships/font" Target="fonts/font19.fntdata"/><Relationship Id="rId14" Type="http://schemas.openxmlformats.org/officeDocument/2006/relationships/slide" Target="slides/slide9.xml"/><Relationship Id="rId4" Type="http://schemas.openxmlformats.org/officeDocument/2006/relationships/theme" Target="theme/theme1.xml"/><Relationship Id="rId9" Type="http://schemas.openxmlformats.org/officeDocument/2006/relationships/slide" Target="slides/slide4.xml"/><Relationship Id="rId22" Type="http://schemas.openxmlformats.org/officeDocument/2006/relationships/customXml" Target="../customXml/item1.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61300" y="-4308173"/>
            <a:ext cx="25558398" cy="15241895"/>
          </a:xfrm>
          <a:custGeom>
            <a:avLst/>
            <a:gdLst/>
            <a:ahLst/>
            <a:cxnLst/>
            <a:rect r="r" b="b" t="t" l="l"/>
            <a:pathLst>
              <a:path h="15241895" w="25558398">
                <a:moveTo>
                  <a:pt x="0" y="0"/>
                </a:moveTo>
                <a:lnTo>
                  <a:pt x="25558398" y="0"/>
                </a:lnTo>
                <a:lnTo>
                  <a:pt x="25558398" y="15241895"/>
                </a:lnTo>
                <a:lnTo>
                  <a:pt x="0" y="15241895"/>
                </a:lnTo>
                <a:lnTo>
                  <a:pt x="0" y="0"/>
                </a:lnTo>
                <a:close/>
              </a:path>
            </a:pathLst>
          </a:custGeom>
          <a:blipFill>
            <a:blip r:embed="rId2">
              <a:alphaModFix amt="53000"/>
            </a:blip>
            <a:stretch>
              <a:fillRect l="0" t="0" r="0" b="0"/>
            </a:stretch>
          </a:blipFill>
        </p:spPr>
      </p:sp>
      <p:grpSp>
        <p:nvGrpSpPr>
          <p:cNvPr name="Group 3" id="3"/>
          <p:cNvGrpSpPr/>
          <p:nvPr/>
        </p:nvGrpSpPr>
        <p:grpSpPr>
          <a:xfrm rot="0">
            <a:off x="-2767932" y="2237888"/>
            <a:ext cx="9961390" cy="5655823"/>
            <a:chOff x="0" y="0"/>
            <a:chExt cx="2026685" cy="1150700"/>
          </a:xfrm>
        </p:grpSpPr>
        <p:sp>
          <p:nvSpPr>
            <p:cNvPr name="Freeform 4" id="4"/>
            <p:cNvSpPr/>
            <p:nvPr/>
          </p:nvSpPr>
          <p:spPr>
            <a:xfrm flipH="false" flipV="false" rot="0">
              <a:off x="0" y="0"/>
              <a:ext cx="2026685" cy="1150700"/>
            </a:xfrm>
            <a:custGeom>
              <a:avLst/>
              <a:gdLst/>
              <a:ahLst/>
              <a:cxnLst/>
              <a:rect r="r" b="b" t="t" l="l"/>
              <a:pathLst>
                <a:path h="1150700" w="2026685">
                  <a:moveTo>
                    <a:pt x="35751" y="0"/>
                  </a:moveTo>
                  <a:lnTo>
                    <a:pt x="1990934" y="0"/>
                  </a:lnTo>
                  <a:cubicBezTo>
                    <a:pt x="2010678" y="0"/>
                    <a:pt x="2026685" y="16006"/>
                    <a:pt x="2026685" y="35751"/>
                  </a:cubicBezTo>
                  <a:lnTo>
                    <a:pt x="2026685" y="1114949"/>
                  </a:lnTo>
                  <a:cubicBezTo>
                    <a:pt x="2026685" y="1124431"/>
                    <a:pt x="2022918" y="1133524"/>
                    <a:pt x="2016213" y="1140229"/>
                  </a:cubicBezTo>
                  <a:cubicBezTo>
                    <a:pt x="2009509" y="1146933"/>
                    <a:pt x="2000415" y="1150700"/>
                    <a:pt x="1990934" y="1150700"/>
                  </a:cubicBezTo>
                  <a:lnTo>
                    <a:pt x="35751" y="1150700"/>
                  </a:lnTo>
                  <a:cubicBezTo>
                    <a:pt x="26269" y="1150700"/>
                    <a:pt x="17176" y="1146933"/>
                    <a:pt x="10471" y="1140229"/>
                  </a:cubicBezTo>
                  <a:cubicBezTo>
                    <a:pt x="3767" y="1133524"/>
                    <a:pt x="0" y="1124431"/>
                    <a:pt x="0" y="1114949"/>
                  </a:cubicBezTo>
                  <a:lnTo>
                    <a:pt x="0" y="35751"/>
                  </a:lnTo>
                  <a:cubicBezTo>
                    <a:pt x="0" y="26269"/>
                    <a:pt x="3767" y="17176"/>
                    <a:pt x="10471" y="10471"/>
                  </a:cubicBezTo>
                  <a:cubicBezTo>
                    <a:pt x="17176" y="3767"/>
                    <a:pt x="26269" y="0"/>
                    <a:pt x="35751" y="0"/>
                  </a:cubicBezTo>
                  <a:close/>
                </a:path>
              </a:pathLst>
            </a:custGeom>
            <a:solidFill>
              <a:srgbClr val="FFFFFF"/>
            </a:solidFill>
            <a:ln w="38100" cap="rnd">
              <a:solidFill>
                <a:srgbClr val="6FBE44"/>
              </a:solidFill>
              <a:prstDash val="solid"/>
              <a:round/>
            </a:ln>
          </p:spPr>
        </p:sp>
        <p:sp>
          <p:nvSpPr>
            <p:cNvPr name="TextBox 5" id="5"/>
            <p:cNvSpPr txBox="true"/>
            <p:nvPr/>
          </p:nvSpPr>
          <p:spPr>
            <a:xfrm>
              <a:off x="0" y="-57150"/>
              <a:ext cx="2026685" cy="1207850"/>
            </a:xfrm>
            <a:prstGeom prst="rect">
              <a:avLst/>
            </a:prstGeom>
          </p:spPr>
          <p:txBody>
            <a:bodyPr anchor="ctr" rtlCol="false" tIns="50800" lIns="50800" bIns="50800" rIns="50800"/>
            <a:lstStyle/>
            <a:p>
              <a:pPr algn="ctr">
                <a:lnSpc>
                  <a:spcPts val="2799"/>
                </a:lnSpc>
              </a:pPr>
            </a:p>
          </p:txBody>
        </p:sp>
      </p:grpSp>
      <p:sp>
        <p:nvSpPr>
          <p:cNvPr name="AutoShape 6" id="6"/>
          <p:cNvSpPr/>
          <p:nvPr/>
        </p:nvSpPr>
        <p:spPr>
          <a:xfrm>
            <a:off x="-230963" y="9154012"/>
            <a:ext cx="12043431" cy="0"/>
          </a:xfrm>
          <a:prstGeom prst="line">
            <a:avLst/>
          </a:prstGeom>
          <a:ln cap="flat" w="38100">
            <a:solidFill>
              <a:srgbClr val="6FBE44"/>
            </a:solidFill>
            <a:prstDash val="solid"/>
            <a:headEnd type="none" len="sm" w="sm"/>
            <a:tailEnd type="none" len="sm" w="sm"/>
          </a:ln>
        </p:spPr>
      </p:sp>
      <p:sp>
        <p:nvSpPr>
          <p:cNvPr name="Freeform 7" id="7"/>
          <p:cNvSpPr/>
          <p:nvPr/>
        </p:nvSpPr>
        <p:spPr>
          <a:xfrm flipH="false" flipV="false" rot="0">
            <a:off x="5690296" y="1852158"/>
            <a:ext cx="2365212" cy="815998"/>
          </a:xfrm>
          <a:custGeom>
            <a:avLst/>
            <a:gdLst/>
            <a:ahLst/>
            <a:cxnLst/>
            <a:rect r="r" b="b" t="t" l="l"/>
            <a:pathLst>
              <a:path h="815998" w="2365212">
                <a:moveTo>
                  <a:pt x="0" y="0"/>
                </a:moveTo>
                <a:lnTo>
                  <a:pt x="2365212" y="0"/>
                </a:lnTo>
                <a:lnTo>
                  <a:pt x="2365212" y="815999"/>
                </a:lnTo>
                <a:lnTo>
                  <a:pt x="0" y="8159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6577702" y="6416922"/>
            <a:ext cx="2365212" cy="815998"/>
          </a:xfrm>
          <a:custGeom>
            <a:avLst/>
            <a:gdLst/>
            <a:ahLst/>
            <a:cxnLst/>
            <a:rect r="r" b="b" t="t" l="l"/>
            <a:pathLst>
              <a:path h="815998" w="2365212">
                <a:moveTo>
                  <a:pt x="0" y="0"/>
                </a:moveTo>
                <a:lnTo>
                  <a:pt x="2365212" y="0"/>
                </a:lnTo>
                <a:lnTo>
                  <a:pt x="2365212" y="815998"/>
                </a:lnTo>
                <a:lnTo>
                  <a:pt x="0" y="8159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5801700" y="8101560"/>
            <a:ext cx="2141660" cy="1710231"/>
          </a:xfrm>
          <a:custGeom>
            <a:avLst/>
            <a:gdLst/>
            <a:ahLst/>
            <a:cxnLst/>
            <a:rect r="r" b="b" t="t" l="l"/>
            <a:pathLst>
              <a:path h="1710231" w="2141660">
                <a:moveTo>
                  <a:pt x="0" y="0"/>
                </a:moveTo>
                <a:lnTo>
                  <a:pt x="2141660" y="0"/>
                </a:lnTo>
                <a:lnTo>
                  <a:pt x="2141660" y="1710230"/>
                </a:lnTo>
                <a:lnTo>
                  <a:pt x="0" y="1710230"/>
                </a:lnTo>
                <a:lnTo>
                  <a:pt x="0" y="0"/>
                </a:lnTo>
                <a:close/>
              </a:path>
            </a:pathLst>
          </a:custGeom>
          <a:blipFill>
            <a:blip r:embed="rId5"/>
            <a:stretch>
              <a:fillRect l="0" t="0" r="0" b="0"/>
            </a:stretch>
          </a:blipFill>
        </p:spPr>
      </p:sp>
      <p:sp>
        <p:nvSpPr>
          <p:cNvPr name="TextBox 10" id="10"/>
          <p:cNvSpPr txBox="true"/>
          <p:nvPr/>
        </p:nvSpPr>
        <p:spPr>
          <a:xfrm rot="0">
            <a:off x="269262" y="2811032"/>
            <a:ext cx="6603641" cy="4917302"/>
          </a:xfrm>
          <a:prstGeom prst="rect">
            <a:avLst/>
          </a:prstGeom>
        </p:spPr>
        <p:txBody>
          <a:bodyPr anchor="t" rtlCol="false" tIns="0" lIns="0" bIns="0" rIns="0">
            <a:spAutoFit/>
          </a:bodyPr>
          <a:lstStyle/>
          <a:p>
            <a:pPr algn="l">
              <a:lnSpc>
                <a:spcPts val="7827"/>
              </a:lnSpc>
            </a:pPr>
            <a:r>
              <a:rPr lang="en-US" sz="7749" spc="201" b="true">
                <a:solidFill>
                  <a:srgbClr val="6FBE44"/>
                </a:solidFill>
                <a:latin typeface=" Avenir Next Arabic Medium"/>
                <a:ea typeface=" Avenir Next Arabic Medium"/>
                <a:cs typeface=" Avenir Next Arabic Medium"/>
                <a:sym typeface=" Avenir Next Arabic Medium"/>
              </a:rPr>
              <a:t>7</a:t>
            </a:r>
            <a:r>
              <a:rPr lang="en-US" sz="7749" spc="201" b="true">
                <a:solidFill>
                  <a:srgbClr val="585859"/>
                </a:solidFill>
                <a:latin typeface=" Avenir Next Arabic Medium"/>
                <a:ea typeface=" Avenir Next Arabic Medium"/>
                <a:cs typeface=" Avenir Next Arabic Medium"/>
                <a:sym typeface=" Avenir Next Arabic Medium"/>
              </a:rPr>
              <a:t> </a:t>
            </a:r>
            <a:r>
              <a:rPr lang="en-US" sz="7749" spc="201">
                <a:solidFill>
                  <a:srgbClr val="585859"/>
                </a:solidFill>
                <a:latin typeface=" Avenir Next Arabic"/>
                <a:ea typeface=" Avenir Next Arabic"/>
                <a:cs typeface=" Avenir Next Arabic"/>
                <a:sym typeface=" Avenir Next Arabic"/>
              </a:rPr>
              <a:t>pitfalls to avoid when you’re</a:t>
            </a:r>
            <a:r>
              <a:rPr lang="en-US" sz="7749" spc="201" b="true">
                <a:solidFill>
                  <a:srgbClr val="585859"/>
                </a:solidFill>
                <a:latin typeface=" Avenir Next Arabic Medium"/>
                <a:ea typeface=" Avenir Next Arabic Medium"/>
                <a:cs typeface=" Avenir Next Arabic Medium"/>
                <a:sym typeface=" Avenir Next Arabic Medium"/>
              </a:rPr>
              <a:t> </a:t>
            </a:r>
          </a:p>
          <a:p>
            <a:pPr algn="l" marL="0" indent="0" lvl="0">
              <a:lnSpc>
                <a:spcPts val="7524"/>
              </a:lnSpc>
            </a:pPr>
            <a:r>
              <a:rPr lang="en-US" b="true" sz="7449" spc="193">
                <a:solidFill>
                  <a:srgbClr val="6FBE44"/>
                </a:solidFill>
                <a:latin typeface=" Avenir Next Arabic Medium"/>
                <a:ea typeface=" Avenir Next Arabic Medium"/>
                <a:cs typeface=" Avenir Next Arabic Medium"/>
                <a:sym typeface=" Avenir Next Arabic Medium"/>
              </a:rPr>
              <a:t>Pre-Approved</a:t>
            </a:r>
            <a:r>
              <a:rPr lang="en-US" b="true" sz="7449" spc="193">
                <a:solidFill>
                  <a:srgbClr val="585859"/>
                </a:solidFill>
                <a:latin typeface=" Avenir Next Arabic Medium"/>
                <a:ea typeface=" Avenir Next Arabic Medium"/>
                <a:cs typeface=" Avenir Next Arabic Medium"/>
                <a:sym typeface=" Avenir Next Arabic Medium"/>
              </a:rPr>
              <a:t> </a:t>
            </a:r>
            <a:r>
              <a:rPr lang="en-US" sz="7449" spc="193">
                <a:solidFill>
                  <a:srgbClr val="585859"/>
                </a:solidFill>
                <a:latin typeface=" Avenir Next Arabic"/>
                <a:ea typeface=" Avenir Next Arabic"/>
                <a:cs typeface=" Avenir Next Arabic"/>
                <a:sym typeface=" Avenir Next Arabic"/>
              </a:rPr>
              <a:t>and looking</a:t>
            </a:r>
            <a:r>
              <a:rPr lang="en-US" b="true" sz="7449" spc="193">
                <a:solidFill>
                  <a:srgbClr val="585859"/>
                </a:solidFill>
                <a:latin typeface=" Avenir Next Arabic Medium"/>
                <a:ea typeface=" Avenir Next Arabic Medium"/>
                <a:cs typeface=" Avenir Next Arabic Medium"/>
                <a:sym typeface=" Avenir Next Arabic Medium"/>
              </a:rPr>
              <a:t> </a:t>
            </a:r>
          </a:p>
        </p:txBody>
      </p:sp>
      <p:sp>
        <p:nvSpPr>
          <p:cNvPr name="TextBox 11" id="11"/>
          <p:cNvSpPr txBox="true"/>
          <p:nvPr/>
        </p:nvSpPr>
        <p:spPr>
          <a:xfrm rot="0">
            <a:off x="11812468" y="8946049"/>
            <a:ext cx="3746282" cy="358775"/>
          </a:xfrm>
          <a:prstGeom prst="rect">
            <a:avLst/>
          </a:prstGeom>
        </p:spPr>
        <p:txBody>
          <a:bodyPr anchor="t" rtlCol="false" tIns="0" lIns="0" bIns="0" rIns="0">
            <a:spAutoFit/>
          </a:bodyPr>
          <a:lstStyle/>
          <a:p>
            <a:pPr algn="r">
              <a:lnSpc>
                <a:spcPts val="2799"/>
              </a:lnSpc>
            </a:pPr>
            <a:r>
              <a:rPr lang="en-US" sz="1999">
                <a:solidFill>
                  <a:srgbClr val="FFFFFF"/>
                </a:solidFill>
                <a:latin typeface="Poppins"/>
                <a:ea typeface="Poppins"/>
                <a:cs typeface="Poppins"/>
                <a:sym typeface="Poppins"/>
              </a:rPr>
              <a:t>www.msoga.com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845996" y="1363070"/>
            <a:ext cx="15009848" cy="1145541"/>
          </a:xfrm>
          <a:prstGeom prst="rect">
            <a:avLst/>
          </a:prstGeom>
        </p:spPr>
        <p:txBody>
          <a:bodyPr anchor="t" rtlCol="false" tIns="0" lIns="0" bIns="0" rIns="0">
            <a:spAutoFit/>
          </a:bodyPr>
          <a:lstStyle/>
          <a:p>
            <a:pPr algn="ctr">
              <a:lnSpc>
                <a:spcPts val="8080"/>
              </a:lnSpc>
            </a:pPr>
            <a:r>
              <a:rPr lang="en-US" b="true" sz="8000">
                <a:solidFill>
                  <a:srgbClr val="585859"/>
                </a:solidFill>
                <a:latin typeface="Poppins Semi-Bold"/>
                <a:ea typeface="Poppins Semi-Bold"/>
                <a:cs typeface="Poppins Semi-Bold"/>
                <a:sym typeface="Poppins Semi-Bold"/>
              </a:rPr>
              <a:t>Our teams are here to help!</a:t>
            </a:r>
          </a:p>
        </p:txBody>
      </p:sp>
      <p:sp>
        <p:nvSpPr>
          <p:cNvPr name="Freeform 3" id="3"/>
          <p:cNvSpPr/>
          <p:nvPr/>
        </p:nvSpPr>
        <p:spPr>
          <a:xfrm flipH="false" flipV="false" rot="0">
            <a:off x="-519216" y="3113338"/>
            <a:ext cx="2365212" cy="815998"/>
          </a:xfrm>
          <a:custGeom>
            <a:avLst/>
            <a:gdLst/>
            <a:ahLst/>
            <a:cxnLst/>
            <a:rect r="r" b="b" t="t" l="l"/>
            <a:pathLst>
              <a:path h="815998" w="2365212">
                <a:moveTo>
                  <a:pt x="0" y="0"/>
                </a:moveTo>
                <a:lnTo>
                  <a:pt x="2365212" y="0"/>
                </a:lnTo>
                <a:lnTo>
                  <a:pt x="2365212" y="815998"/>
                </a:lnTo>
                <a:lnTo>
                  <a:pt x="0" y="8159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2491459" y="3018088"/>
            <a:ext cx="13718922" cy="4659631"/>
          </a:xfrm>
          <a:prstGeom prst="rect">
            <a:avLst/>
          </a:prstGeom>
        </p:spPr>
        <p:txBody>
          <a:bodyPr anchor="t" rtlCol="false" tIns="0" lIns="0" bIns="0" rIns="0">
            <a:spAutoFit/>
          </a:bodyPr>
          <a:lstStyle/>
          <a:p>
            <a:pPr algn="ctr" marL="0" indent="0" lvl="0">
              <a:lnSpc>
                <a:spcPts val="4619"/>
              </a:lnSpc>
              <a:spcBef>
                <a:spcPct val="0"/>
              </a:spcBef>
            </a:pPr>
            <a:r>
              <a:rPr lang="en-US" sz="3299">
                <a:solidFill>
                  <a:srgbClr val="585859"/>
                </a:solidFill>
                <a:latin typeface="Poppins"/>
                <a:ea typeface="Poppins"/>
                <a:cs typeface="Poppins"/>
                <a:sym typeface="Poppins"/>
              </a:rPr>
              <a:t>Being preapproved is an exciting first step in homebuying. To ensure a smooth journey to homeownership, avoid these common pitfalls and choose Mortgage Solutions of Georgia as your trusted lender. Our experts are committed to helping you secure the best mortgage terms. For questions or guidance, contact us to schedule a consultation with our loan officers. </a:t>
            </a:r>
          </a:p>
          <a:p>
            <a:pPr algn="ctr" marL="0" indent="0" lvl="0">
              <a:lnSpc>
                <a:spcPts val="4619"/>
              </a:lnSpc>
              <a:spcBef>
                <a:spcPct val="0"/>
              </a:spcBef>
            </a:pPr>
          </a:p>
          <a:p>
            <a:pPr algn="ctr">
              <a:lnSpc>
                <a:spcPts val="4619"/>
              </a:lnSpc>
              <a:spcBef>
                <a:spcPct val="0"/>
              </a:spcBef>
            </a:pPr>
            <a:r>
              <a:rPr lang="en-US" sz="3299">
                <a:solidFill>
                  <a:srgbClr val="585859"/>
                </a:solidFill>
                <a:latin typeface="Poppins"/>
                <a:ea typeface="Poppins"/>
                <a:cs typeface="Poppins"/>
                <a:sym typeface="Poppins"/>
              </a:rPr>
              <a:t>We're here to help you achieve your homeownership dreams!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351579" y="514350"/>
            <a:ext cx="11584843" cy="9258300"/>
          </a:xfrm>
          <a:custGeom>
            <a:avLst/>
            <a:gdLst/>
            <a:ahLst/>
            <a:cxnLst/>
            <a:rect r="r" b="b" t="t" l="l"/>
            <a:pathLst>
              <a:path h="9258300" w="11584843">
                <a:moveTo>
                  <a:pt x="0" y="0"/>
                </a:moveTo>
                <a:lnTo>
                  <a:pt x="11584842" y="0"/>
                </a:lnTo>
                <a:lnTo>
                  <a:pt x="11584842" y="9258300"/>
                </a:lnTo>
                <a:lnTo>
                  <a:pt x="0" y="9258300"/>
                </a:lnTo>
                <a:lnTo>
                  <a:pt x="0" y="0"/>
                </a:lnTo>
                <a:close/>
              </a:path>
            </a:pathLst>
          </a:custGeom>
          <a:blipFill>
            <a:blip r:embed="rId2">
              <a:alphaModFix amt="15000"/>
            </a:blip>
            <a:stretch>
              <a:fillRect l="0" t="0" r="0" b="0"/>
            </a:stretch>
          </a:blipFill>
        </p:spPr>
      </p:sp>
      <p:sp>
        <p:nvSpPr>
          <p:cNvPr name="Freeform 3" id="3"/>
          <p:cNvSpPr/>
          <p:nvPr/>
        </p:nvSpPr>
        <p:spPr>
          <a:xfrm flipH="false" flipV="false" rot="0">
            <a:off x="-519216" y="3113338"/>
            <a:ext cx="2365212" cy="815998"/>
          </a:xfrm>
          <a:custGeom>
            <a:avLst/>
            <a:gdLst/>
            <a:ahLst/>
            <a:cxnLst/>
            <a:rect r="r" b="b" t="t" l="l"/>
            <a:pathLst>
              <a:path h="815998" w="2365212">
                <a:moveTo>
                  <a:pt x="0" y="0"/>
                </a:moveTo>
                <a:lnTo>
                  <a:pt x="2365212" y="0"/>
                </a:lnTo>
                <a:lnTo>
                  <a:pt x="2365212" y="815998"/>
                </a:lnTo>
                <a:lnTo>
                  <a:pt x="0" y="8159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639076" y="1362573"/>
            <a:ext cx="15009848" cy="1145541"/>
          </a:xfrm>
          <a:prstGeom prst="rect">
            <a:avLst/>
          </a:prstGeom>
        </p:spPr>
        <p:txBody>
          <a:bodyPr anchor="t" rtlCol="false" tIns="0" lIns="0" bIns="0" rIns="0">
            <a:spAutoFit/>
          </a:bodyPr>
          <a:lstStyle/>
          <a:p>
            <a:pPr algn="ctr">
              <a:lnSpc>
                <a:spcPts val="8080"/>
              </a:lnSpc>
            </a:pPr>
            <a:r>
              <a:rPr lang="en-US" b="true" sz="8000">
                <a:solidFill>
                  <a:srgbClr val="585859"/>
                </a:solidFill>
                <a:latin typeface="Poppins Semi-Bold"/>
                <a:ea typeface="Poppins Semi-Bold"/>
                <a:cs typeface="Poppins Semi-Bold"/>
                <a:sym typeface="Poppins Semi-Bold"/>
              </a:rPr>
              <a:t>Contact US</a:t>
            </a:r>
          </a:p>
        </p:txBody>
      </p:sp>
      <p:sp>
        <p:nvSpPr>
          <p:cNvPr name="TextBox 5" id="5"/>
          <p:cNvSpPr txBox="true"/>
          <p:nvPr/>
        </p:nvSpPr>
        <p:spPr>
          <a:xfrm rot="0">
            <a:off x="2284539" y="3166560"/>
            <a:ext cx="13718922" cy="4241801"/>
          </a:xfrm>
          <a:prstGeom prst="rect">
            <a:avLst/>
          </a:prstGeom>
        </p:spPr>
        <p:txBody>
          <a:bodyPr anchor="t" rtlCol="false" tIns="0" lIns="0" bIns="0" rIns="0">
            <a:spAutoFit/>
          </a:bodyPr>
          <a:lstStyle/>
          <a:p>
            <a:pPr algn="ctr">
              <a:lnSpc>
                <a:spcPts val="5599"/>
              </a:lnSpc>
            </a:pPr>
            <a:r>
              <a:rPr lang="en-US" sz="3999">
                <a:solidFill>
                  <a:srgbClr val="585859"/>
                </a:solidFill>
                <a:latin typeface="Poppins"/>
                <a:ea typeface="Poppins"/>
                <a:cs typeface="Poppins"/>
                <a:sym typeface="Poppins"/>
              </a:rPr>
              <a:t>770-924-1111</a:t>
            </a:r>
          </a:p>
          <a:p>
            <a:pPr algn="ctr">
              <a:lnSpc>
                <a:spcPts val="5599"/>
              </a:lnSpc>
            </a:pPr>
          </a:p>
          <a:p>
            <a:pPr algn="ctr">
              <a:lnSpc>
                <a:spcPts val="5599"/>
              </a:lnSpc>
            </a:pPr>
            <a:r>
              <a:rPr lang="en-US" sz="3999">
                <a:solidFill>
                  <a:srgbClr val="585859"/>
                </a:solidFill>
                <a:latin typeface="Poppins"/>
                <a:ea typeface="Poppins"/>
                <a:cs typeface="Poppins"/>
                <a:sym typeface="Poppins"/>
              </a:rPr>
              <a:t>4480 Park St.,</a:t>
            </a:r>
          </a:p>
          <a:p>
            <a:pPr algn="ctr">
              <a:lnSpc>
                <a:spcPts val="5599"/>
              </a:lnSpc>
              <a:spcBef>
                <a:spcPct val="0"/>
              </a:spcBef>
            </a:pPr>
            <a:r>
              <a:rPr lang="en-US" sz="3999">
                <a:solidFill>
                  <a:srgbClr val="585859"/>
                </a:solidFill>
                <a:latin typeface="Poppins"/>
                <a:ea typeface="Poppins"/>
                <a:cs typeface="Poppins"/>
                <a:sym typeface="Poppins"/>
              </a:rPr>
              <a:t>Acworth, GA 30101</a:t>
            </a:r>
          </a:p>
          <a:p>
            <a:pPr algn="ctr">
              <a:lnSpc>
                <a:spcPts val="5599"/>
              </a:lnSpc>
              <a:spcBef>
                <a:spcPct val="0"/>
              </a:spcBef>
            </a:pPr>
          </a:p>
          <a:p>
            <a:pPr algn="ctr">
              <a:lnSpc>
                <a:spcPts val="5599"/>
              </a:lnSpc>
              <a:spcBef>
                <a:spcPct val="0"/>
              </a:spcBef>
            </a:pPr>
            <a:r>
              <a:rPr lang="en-US" sz="3999">
                <a:solidFill>
                  <a:srgbClr val="585859"/>
                </a:solidFill>
                <a:latin typeface="Poppins"/>
                <a:ea typeface="Poppins"/>
                <a:cs typeface="Poppins"/>
                <a:sym typeface="Poppins"/>
              </a:rPr>
              <a:t>MortgageSolutions@MSOGA.com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0" y="9134962"/>
            <a:ext cx="13596073" cy="0"/>
          </a:xfrm>
          <a:prstGeom prst="line">
            <a:avLst/>
          </a:prstGeom>
          <a:ln cap="flat" w="38100">
            <a:solidFill>
              <a:srgbClr val="414142"/>
            </a:solidFill>
            <a:prstDash val="solid"/>
            <a:headEnd type="none" len="sm" w="sm"/>
            <a:tailEnd type="none" len="sm" w="sm"/>
          </a:ln>
        </p:spPr>
      </p:sp>
      <p:sp>
        <p:nvSpPr>
          <p:cNvPr name="TextBox 3" id="3"/>
          <p:cNvSpPr txBox="true"/>
          <p:nvPr/>
        </p:nvSpPr>
        <p:spPr>
          <a:xfrm rot="0">
            <a:off x="945586" y="1792543"/>
            <a:ext cx="8709754" cy="3183891"/>
          </a:xfrm>
          <a:prstGeom prst="rect">
            <a:avLst/>
          </a:prstGeom>
        </p:spPr>
        <p:txBody>
          <a:bodyPr anchor="t" rtlCol="false" tIns="0" lIns="0" bIns="0" rIns="0">
            <a:spAutoFit/>
          </a:bodyPr>
          <a:lstStyle/>
          <a:p>
            <a:pPr algn="l" marL="0" indent="0" lvl="0">
              <a:lnSpc>
                <a:spcPts val="8080"/>
              </a:lnSpc>
            </a:pPr>
            <a:r>
              <a:rPr lang="en-US" b="true" sz="8000">
                <a:solidFill>
                  <a:srgbClr val="585859"/>
                </a:solidFill>
                <a:latin typeface="Poppins Semi-Bold"/>
                <a:ea typeface="Poppins Semi-Bold"/>
                <a:cs typeface="Poppins Semi-Bold"/>
                <a:sym typeface="Poppins Semi-Bold"/>
              </a:rPr>
              <a:t>You’re Preapproved... Now What?</a:t>
            </a:r>
          </a:p>
        </p:txBody>
      </p:sp>
      <p:grpSp>
        <p:nvGrpSpPr>
          <p:cNvPr name="Group 4" id="4"/>
          <p:cNvGrpSpPr/>
          <p:nvPr/>
        </p:nvGrpSpPr>
        <p:grpSpPr>
          <a:xfrm rot="0">
            <a:off x="9279743" y="1725868"/>
            <a:ext cx="8632660" cy="5963594"/>
            <a:chOff x="0" y="0"/>
            <a:chExt cx="1176577" cy="812800"/>
          </a:xfrm>
        </p:grpSpPr>
        <p:sp>
          <p:nvSpPr>
            <p:cNvPr name="Freeform 5" id="5"/>
            <p:cNvSpPr/>
            <p:nvPr/>
          </p:nvSpPr>
          <p:spPr>
            <a:xfrm flipH="false" flipV="false" rot="0">
              <a:off x="0" y="0"/>
              <a:ext cx="1176577" cy="812800"/>
            </a:xfrm>
            <a:custGeom>
              <a:avLst/>
              <a:gdLst/>
              <a:ahLst/>
              <a:cxnLst/>
              <a:rect r="r" b="b" t="t" l="l"/>
              <a:pathLst>
                <a:path h="812800" w="1176577">
                  <a:moveTo>
                    <a:pt x="30492" y="0"/>
                  </a:moveTo>
                  <a:lnTo>
                    <a:pt x="1146085" y="0"/>
                  </a:lnTo>
                  <a:cubicBezTo>
                    <a:pt x="1154172" y="0"/>
                    <a:pt x="1161927" y="3213"/>
                    <a:pt x="1167646" y="8931"/>
                  </a:cubicBezTo>
                  <a:cubicBezTo>
                    <a:pt x="1173364" y="14649"/>
                    <a:pt x="1176577" y="22405"/>
                    <a:pt x="1176577" y="30492"/>
                  </a:cubicBezTo>
                  <a:lnTo>
                    <a:pt x="1176577" y="782308"/>
                  </a:lnTo>
                  <a:cubicBezTo>
                    <a:pt x="1176577" y="799148"/>
                    <a:pt x="1162925" y="812800"/>
                    <a:pt x="1146085" y="812800"/>
                  </a:cubicBezTo>
                  <a:lnTo>
                    <a:pt x="30492" y="812800"/>
                  </a:lnTo>
                  <a:cubicBezTo>
                    <a:pt x="13652" y="812800"/>
                    <a:pt x="0" y="799148"/>
                    <a:pt x="0" y="782308"/>
                  </a:cubicBezTo>
                  <a:lnTo>
                    <a:pt x="0" y="30492"/>
                  </a:lnTo>
                  <a:cubicBezTo>
                    <a:pt x="0" y="13652"/>
                    <a:pt x="13652" y="0"/>
                    <a:pt x="30492" y="0"/>
                  </a:cubicBezTo>
                  <a:close/>
                </a:path>
              </a:pathLst>
            </a:custGeom>
            <a:blipFill>
              <a:blip r:embed="rId2"/>
              <a:stretch>
                <a:fillRect l="-1811" t="0" r="-1811" b="0"/>
              </a:stretch>
            </a:blipFill>
          </p:spPr>
        </p:sp>
      </p:grpSp>
      <p:sp>
        <p:nvSpPr>
          <p:cNvPr name="Freeform 6" id="6"/>
          <p:cNvSpPr/>
          <p:nvPr/>
        </p:nvSpPr>
        <p:spPr>
          <a:xfrm flipH="false" flipV="false" rot="0">
            <a:off x="15087649" y="8442302"/>
            <a:ext cx="2365212" cy="815998"/>
          </a:xfrm>
          <a:custGeom>
            <a:avLst/>
            <a:gdLst/>
            <a:ahLst/>
            <a:cxnLst/>
            <a:rect r="r" b="b" t="t" l="l"/>
            <a:pathLst>
              <a:path h="815998" w="2365212">
                <a:moveTo>
                  <a:pt x="0" y="0"/>
                </a:moveTo>
                <a:lnTo>
                  <a:pt x="2365212" y="0"/>
                </a:lnTo>
                <a:lnTo>
                  <a:pt x="2365212" y="815998"/>
                </a:lnTo>
                <a:lnTo>
                  <a:pt x="0" y="8159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028700" y="5318525"/>
            <a:ext cx="7218051" cy="2835275"/>
          </a:xfrm>
          <a:prstGeom prst="rect">
            <a:avLst/>
          </a:prstGeom>
        </p:spPr>
        <p:txBody>
          <a:bodyPr anchor="t" rtlCol="false" tIns="0" lIns="0" bIns="0" rIns="0">
            <a:spAutoFit/>
          </a:bodyPr>
          <a:lstStyle/>
          <a:p>
            <a:pPr algn="l" marL="0" indent="0" lvl="0">
              <a:lnSpc>
                <a:spcPts val="2800"/>
              </a:lnSpc>
              <a:spcBef>
                <a:spcPct val="0"/>
              </a:spcBef>
            </a:pPr>
            <a:r>
              <a:rPr lang="en-US" sz="2000">
                <a:solidFill>
                  <a:srgbClr val="585859">
                    <a:alpha val="80000"/>
                  </a:srgbClr>
                </a:solidFill>
                <a:latin typeface="Poppins"/>
                <a:ea typeface="Poppins"/>
                <a:cs typeface="Poppins"/>
                <a:sym typeface="Poppins"/>
              </a:rPr>
              <a:t>Whether y</a:t>
            </a:r>
            <a:r>
              <a:rPr lang="en-US" sz="2000" strike="noStrike" u="none">
                <a:solidFill>
                  <a:srgbClr val="585859">
                    <a:alpha val="80000"/>
                  </a:srgbClr>
                </a:solidFill>
                <a:latin typeface="Poppins"/>
                <a:ea typeface="Poppins"/>
                <a:cs typeface="Poppins"/>
                <a:sym typeface="Poppins"/>
              </a:rPr>
              <a:t>ou're a first-time buyer or a seasoned pro, getting preapproved by Mortgage Solutions of Georgia is a big step in the right direction. </a:t>
            </a:r>
            <a:r>
              <a:rPr lang="en-US" b="true" sz="2000" strike="noStrike" u="none">
                <a:solidFill>
                  <a:srgbClr val="6FBE44">
                    <a:alpha val="80000"/>
                  </a:srgbClr>
                </a:solidFill>
                <a:latin typeface="Poppins Bold"/>
                <a:ea typeface="Poppins Bold"/>
                <a:cs typeface="Poppins Bold"/>
                <a:sym typeface="Poppins Bold"/>
              </a:rPr>
              <a:t>But here’s the catch</a:t>
            </a:r>
            <a:r>
              <a:rPr lang="en-US" sz="2000" strike="noStrike" u="none">
                <a:solidFill>
                  <a:srgbClr val="585859">
                    <a:alpha val="80000"/>
                  </a:srgbClr>
                </a:solidFill>
                <a:latin typeface="Poppins"/>
                <a:ea typeface="Poppins"/>
                <a:cs typeface="Poppins"/>
                <a:sym typeface="Poppins"/>
              </a:rPr>
              <a:t>: just because you’ve got that preapproval letter in hand doesn’t mean the road to homeownership is smooth sailing. </a:t>
            </a:r>
            <a:r>
              <a:rPr lang="en-US" b="true" sz="2000" strike="noStrike" u="none">
                <a:solidFill>
                  <a:srgbClr val="6FBE44">
                    <a:alpha val="80000"/>
                  </a:srgbClr>
                </a:solidFill>
                <a:latin typeface="Poppins Bold"/>
                <a:ea typeface="Poppins Bold"/>
                <a:cs typeface="Poppins Bold"/>
                <a:sym typeface="Poppins Bold"/>
              </a:rPr>
              <a:t>Many buyers still hit some common roadblocks, even after securing preapproval. </a:t>
            </a:r>
            <a:r>
              <a:rPr lang="en-US" sz="2000" strike="noStrike" u="none">
                <a:solidFill>
                  <a:srgbClr val="414142">
                    <a:alpha val="80000"/>
                  </a:srgbClr>
                </a:solidFill>
                <a:latin typeface="Poppins"/>
                <a:ea typeface="Poppins"/>
                <a:cs typeface="Poppins"/>
                <a:sym typeface="Poppins"/>
              </a:rPr>
              <a:t>But don’t worry - we are here to help!</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0" y="9134962"/>
            <a:ext cx="13596073" cy="0"/>
          </a:xfrm>
          <a:prstGeom prst="line">
            <a:avLst/>
          </a:prstGeom>
          <a:ln cap="flat" w="38100">
            <a:solidFill>
              <a:srgbClr val="585859"/>
            </a:solidFill>
            <a:prstDash val="solid"/>
            <a:headEnd type="none" len="sm" w="sm"/>
            <a:tailEnd type="none" len="sm" w="sm"/>
          </a:ln>
        </p:spPr>
      </p:sp>
      <p:grpSp>
        <p:nvGrpSpPr>
          <p:cNvPr name="Group 3" id="3"/>
          <p:cNvGrpSpPr/>
          <p:nvPr/>
        </p:nvGrpSpPr>
        <p:grpSpPr>
          <a:xfrm rot="0">
            <a:off x="12371144" y="4713864"/>
            <a:ext cx="4780118" cy="69951"/>
            <a:chOff x="0" y="0"/>
            <a:chExt cx="1258961" cy="18423"/>
          </a:xfrm>
        </p:grpSpPr>
        <p:sp>
          <p:nvSpPr>
            <p:cNvPr name="Freeform 4" id="4"/>
            <p:cNvSpPr/>
            <p:nvPr/>
          </p:nvSpPr>
          <p:spPr>
            <a:xfrm flipH="false" flipV="false" rot="0">
              <a:off x="0" y="0"/>
              <a:ext cx="1258961" cy="18423"/>
            </a:xfrm>
            <a:custGeom>
              <a:avLst/>
              <a:gdLst/>
              <a:ahLst/>
              <a:cxnLst/>
              <a:rect r="r" b="b" t="t" l="l"/>
              <a:pathLst>
                <a:path h="18423" w="1258961">
                  <a:moveTo>
                    <a:pt x="9212" y="0"/>
                  </a:moveTo>
                  <a:lnTo>
                    <a:pt x="1249749" y="0"/>
                  </a:lnTo>
                  <a:cubicBezTo>
                    <a:pt x="1254837" y="0"/>
                    <a:pt x="1258961" y="4124"/>
                    <a:pt x="1258961" y="9212"/>
                  </a:cubicBezTo>
                  <a:lnTo>
                    <a:pt x="1258961" y="9212"/>
                  </a:lnTo>
                  <a:cubicBezTo>
                    <a:pt x="1258961" y="14299"/>
                    <a:pt x="1254837" y="18423"/>
                    <a:pt x="1249749" y="18423"/>
                  </a:cubicBezTo>
                  <a:lnTo>
                    <a:pt x="9212" y="18423"/>
                  </a:lnTo>
                  <a:cubicBezTo>
                    <a:pt x="4124" y="18423"/>
                    <a:pt x="0" y="14299"/>
                    <a:pt x="0" y="9212"/>
                  </a:cubicBezTo>
                  <a:lnTo>
                    <a:pt x="0" y="9212"/>
                  </a:lnTo>
                  <a:cubicBezTo>
                    <a:pt x="0" y="4124"/>
                    <a:pt x="4124" y="0"/>
                    <a:pt x="9212" y="0"/>
                  </a:cubicBezTo>
                  <a:close/>
                </a:path>
              </a:pathLst>
            </a:custGeom>
            <a:solidFill>
              <a:srgbClr val="6FBE44"/>
            </a:solidFill>
          </p:spPr>
        </p:sp>
        <p:sp>
          <p:nvSpPr>
            <p:cNvPr name="TextBox 5" id="5"/>
            <p:cNvSpPr txBox="true"/>
            <p:nvPr/>
          </p:nvSpPr>
          <p:spPr>
            <a:xfrm>
              <a:off x="0" y="-57150"/>
              <a:ext cx="1258961" cy="75573"/>
            </a:xfrm>
            <a:prstGeom prst="rect">
              <a:avLst/>
            </a:prstGeom>
          </p:spPr>
          <p:txBody>
            <a:bodyPr anchor="ctr" rtlCol="false" tIns="50800" lIns="50800" bIns="50800" rIns="50800"/>
            <a:lstStyle/>
            <a:p>
              <a:pPr algn="ctr">
                <a:lnSpc>
                  <a:spcPts val="2799"/>
                </a:lnSpc>
              </a:pPr>
            </a:p>
          </p:txBody>
        </p:sp>
      </p:grpSp>
      <p:grpSp>
        <p:nvGrpSpPr>
          <p:cNvPr name="Group 6" id="6"/>
          <p:cNvGrpSpPr/>
          <p:nvPr/>
        </p:nvGrpSpPr>
        <p:grpSpPr>
          <a:xfrm rot="0">
            <a:off x="325308" y="1880307"/>
            <a:ext cx="7261520" cy="3544601"/>
            <a:chOff x="0" y="0"/>
            <a:chExt cx="1124999" cy="549151"/>
          </a:xfrm>
        </p:grpSpPr>
        <p:sp>
          <p:nvSpPr>
            <p:cNvPr name="Freeform 7" id="7"/>
            <p:cNvSpPr/>
            <p:nvPr/>
          </p:nvSpPr>
          <p:spPr>
            <a:xfrm flipH="false" flipV="false" rot="0">
              <a:off x="0" y="0"/>
              <a:ext cx="1124999" cy="549151"/>
            </a:xfrm>
            <a:custGeom>
              <a:avLst/>
              <a:gdLst/>
              <a:ahLst/>
              <a:cxnLst/>
              <a:rect r="r" b="b" t="t" l="l"/>
              <a:pathLst>
                <a:path h="549151" w="1124999">
                  <a:moveTo>
                    <a:pt x="36249" y="0"/>
                  </a:moveTo>
                  <a:lnTo>
                    <a:pt x="1088750" y="0"/>
                  </a:lnTo>
                  <a:cubicBezTo>
                    <a:pt x="1108770" y="0"/>
                    <a:pt x="1124999" y="16229"/>
                    <a:pt x="1124999" y="36249"/>
                  </a:cubicBezTo>
                  <a:lnTo>
                    <a:pt x="1124999" y="512902"/>
                  </a:lnTo>
                  <a:cubicBezTo>
                    <a:pt x="1124999" y="522516"/>
                    <a:pt x="1121180" y="531736"/>
                    <a:pt x="1114382" y="538534"/>
                  </a:cubicBezTo>
                  <a:cubicBezTo>
                    <a:pt x="1107584" y="545332"/>
                    <a:pt x="1098364" y="549151"/>
                    <a:pt x="1088750" y="549151"/>
                  </a:cubicBezTo>
                  <a:lnTo>
                    <a:pt x="36249" y="549151"/>
                  </a:lnTo>
                  <a:cubicBezTo>
                    <a:pt x="16229" y="549151"/>
                    <a:pt x="0" y="532922"/>
                    <a:pt x="0" y="512902"/>
                  </a:cubicBezTo>
                  <a:lnTo>
                    <a:pt x="0" y="36249"/>
                  </a:lnTo>
                  <a:cubicBezTo>
                    <a:pt x="0" y="26635"/>
                    <a:pt x="3819" y="17415"/>
                    <a:pt x="10617" y="10617"/>
                  </a:cubicBezTo>
                  <a:cubicBezTo>
                    <a:pt x="17415" y="3819"/>
                    <a:pt x="26635" y="0"/>
                    <a:pt x="36249" y="0"/>
                  </a:cubicBezTo>
                  <a:close/>
                </a:path>
              </a:pathLst>
            </a:custGeom>
            <a:blipFill>
              <a:blip r:embed="rId2"/>
              <a:stretch>
                <a:fillRect l="0" t="-18116" r="0" b="-18116"/>
              </a:stretch>
            </a:blipFill>
          </p:spPr>
        </p:sp>
      </p:grpSp>
      <p:grpSp>
        <p:nvGrpSpPr>
          <p:cNvPr name="Group 8" id="8"/>
          <p:cNvGrpSpPr/>
          <p:nvPr/>
        </p:nvGrpSpPr>
        <p:grpSpPr>
          <a:xfrm rot="0">
            <a:off x="9144000" y="5283284"/>
            <a:ext cx="8047299" cy="3123408"/>
            <a:chOff x="0" y="0"/>
            <a:chExt cx="1490225" cy="578403"/>
          </a:xfrm>
        </p:grpSpPr>
        <p:sp>
          <p:nvSpPr>
            <p:cNvPr name="Freeform 9" id="9"/>
            <p:cNvSpPr/>
            <p:nvPr/>
          </p:nvSpPr>
          <p:spPr>
            <a:xfrm flipH="false" flipV="false" rot="0">
              <a:off x="0" y="0"/>
              <a:ext cx="1490225" cy="578403"/>
            </a:xfrm>
            <a:custGeom>
              <a:avLst/>
              <a:gdLst/>
              <a:ahLst/>
              <a:cxnLst/>
              <a:rect r="r" b="b" t="t" l="l"/>
              <a:pathLst>
                <a:path h="578403" w="1490225">
                  <a:moveTo>
                    <a:pt x="32710" y="0"/>
                  </a:moveTo>
                  <a:lnTo>
                    <a:pt x="1457515" y="0"/>
                  </a:lnTo>
                  <a:cubicBezTo>
                    <a:pt x="1475580" y="0"/>
                    <a:pt x="1490225" y="14645"/>
                    <a:pt x="1490225" y="32710"/>
                  </a:cubicBezTo>
                  <a:lnTo>
                    <a:pt x="1490225" y="545693"/>
                  </a:lnTo>
                  <a:cubicBezTo>
                    <a:pt x="1490225" y="563758"/>
                    <a:pt x="1475580" y="578403"/>
                    <a:pt x="1457515" y="578403"/>
                  </a:cubicBezTo>
                  <a:lnTo>
                    <a:pt x="32710" y="578403"/>
                  </a:lnTo>
                  <a:cubicBezTo>
                    <a:pt x="14645" y="578403"/>
                    <a:pt x="0" y="563758"/>
                    <a:pt x="0" y="545693"/>
                  </a:cubicBezTo>
                  <a:lnTo>
                    <a:pt x="0" y="32710"/>
                  </a:lnTo>
                  <a:cubicBezTo>
                    <a:pt x="0" y="14645"/>
                    <a:pt x="14645" y="0"/>
                    <a:pt x="32710" y="0"/>
                  </a:cubicBezTo>
                  <a:close/>
                </a:path>
              </a:pathLst>
            </a:custGeom>
            <a:blipFill>
              <a:blip r:embed="rId3"/>
              <a:stretch>
                <a:fillRect l="0" t="-35827" r="0" b="-35827"/>
              </a:stretch>
            </a:blipFill>
          </p:spPr>
        </p:sp>
      </p:grpSp>
      <p:sp>
        <p:nvSpPr>
          <p:cNvPr name="TextBox 10" id="10"/>
          <p:cNvSpPr txBox="true"/>
          <p:nvPr/>
        </p:nvSpPr>
        <p:spPr>
          <a:xfrm rot="0">
            <a:off x="8468988" y="1095375"/>
            <a:ext cx="8790312" cy="1145541"/>
          </a:xfrm>
          <a:prstGeom prst="rect">
            <a:avLst/>
          </a:prstGeom>
        </p:spPr>
        <p:txBody>
          <a:bodyPr anchor="t" rtlCol="false" tIns="0" lIns="0" bIns="0" rIns="0">
            <a:spAutoFit/>
          </a:bodyPr>
          <a:lstStyle/>
          <a:p>
            <a:pPr algn="l" marL="0" indent="0" lvl="0">
              <a:lnSpc>
                <a:spcPts val="8080"/>
              </a:lnSpc>
            </a:pPr>
            <a:r>
              <a:rPr lang="en-US" b="true" sz="8000">
                <a:solidFill>
                  <a:srgbClr val="585859"/>
                </a:solidFill>
                <a:latin typeface="Poppins Semi-Bold"/>
                <a:ea typeface="Poppins Semi-Bold"/>
                <a:cs typeface="Poppins Semi-Bold"/>
                <a:sym typeface="Poppins Semi-Bold"/>
              </a:rPr>
              <a:t>Pitfall #1:</a:t>
            </a:r>
          </a:p>
        </p:txBody>
      </p:sp>
      <p:sp>
        <p:nvSpPr>
          <p:cNvPr name="TextBox 11" id="11"/>
          <p:cNvSpPr txBox="true"/>
          <p:nvPr/>
        </p:nvSpPr>
        <p:spPr>
          <a:xfrm rot="0">
            <a:off x="822002" y="6276268"/>
            <a:ext cx="7218051" cy="2482850"/>
          </a:xfrm>
          <a:prstGeom prst="rect">
            <a:avLst/>
          </a:prstGeom>
        </p:spPr>
        <p:txBody>
          <a:bodyPr anchor="t" rtlCol="false" tIns="0" lIns="0" bIns="0" rIns="0">
            <a:spAutoFit/>
          </a:bodyPr>
          <a:lstStyle/>
          <a:p>
            <a:pPr algn="l">
              <a:lnSpc>
                <a:spcPts val="2800"/>
              </a:lnSpc>
            </a:pPr>
            <a:r>
              <a:rPr lang="en-US" sz="2000">
                <a:solidFill>
                  <a:srgbClr val="000000">
                    <a:alpha val="80000"/>
                  </a:srgbClr>
                </a:solidFill>
                <a:latin typeface="Poppins"/>
                <a:ea typeface="Poppins"/>
                <a:cs typeface="Poppins"/>
                <a:sym typeface="Poppins"/>
              </a:rPr>
              <a:t>Impact: Affects mortgag</a:t>
            </a:r>
            <a:r>
              <a:rPr lang="en-US" sz="2000" strike="noStrike" u="none">
                <a:solidFill>
                  <a:srgbClr val="000000">
                    <a:alpha val="80000"/>
                  </a:srgbClr>
                </a:solidFill>
                <a:latin typeface="Poppins"/>
                <a:ea typeface="Poppins"/>
                <a:cs typeface="Poppins"/>
                <a:sym typeface="Poppins"/>
              </a:rPr>
              <a:t>e approval due to financial stability concerns.</a:t>
            </a:r>
          </a:p>
          <a:p>
            <a:pPr algn="l">
              <a:lnSpc>
                <a:spcPts val="2800"/>
              </a:lnSpc>
            </a:pPr>
          </a:p>
          <a:p>
            <a:pPr algn="l">
              <a:lnSpc>
                <a:spcPts val="2800"/>
              </a:lnSpc>
            </a:pPr>
            <a:r>
              <a:rPr lang="en-US" sz="2000" strike="noStrike" u="none">
                <a:solidFill>
                  <a:srgbClr val="000000">
                    <a:alpha val="80000"/>
                  </a:srgbClr>
                </a:solidFill>
                <a:latin typeface="Poppins"/>
                <a:ea typeface="Poppins"/>
                <a:cs typeface="Poppins"/>
                <a:sym typeface="Poppins"/>
              </a:rPr>
              <a:t>**Tip:** Consult with our expert loan officers, Dave Tallman or Ken Forrester, before making changes.</a:t>
            </a:r>
          </a:p>
          <a:p>
            <a:pPr algn="l">
              <a:lnSpc>
                <a:spcPts val="2800"/>
              </a:lnSpc>
              <a:spcBef>
                <a:spcPct val="0"/>
              </a:spcBef>
            </a:pPr>
          </a:p>
          <a:p>
            <a:pPr algn="l" marL="0" indent="0" lvl="0">
              <a:lnSpc>
                <a:spcPts val="2800"/>
              </a:lnSpc>
              <a:spcBef>
                <a:spcPct val="0"/>
              </a:spcBef>
            </a:pPr>
          </a:p>
        </p:txBody>
      </p:sp>
      <p:sp>
        <p:nvSpPr>
          <p:cNvPr name="TextBox 12" id="12"/>
          <p:cNvSpPr txBox="true"/>
          <p:nvPr/>
        </p:nvSpPr>
        <p:spPr>
          <a:xfrm rot="0">
            <a:off x="8468988" y="2307591"/>
            <a:ext cx="8790312" cy="3183891"/>
          </a:xfrm>
          <a:prstGeom prst="rect">
            <a:avLst/>
          </a:prstGeom>
        </p:spPr>
        <p:txBody>
          <a:bodyPr anchor="t" rtlCol="false" tIns="0" lIns="0" bIns="0" rIns="0">
            <a:spAutoFit/>
          </a:bodyPr>
          <a:lstStyle/>
          <a:p>
            <a:pPr algn="l" marL="0" indent="0" lvl="0">
              <a:lnSpc>
                <a:spcPts val="8080"/>
              </a:lnSpc>
            </a:pPr>
            <a:r>
              <a:rPr lang="en-US" b="true" sz="8000">
                <a:solidFill>
                  <a:srgbClr val="6FBE44"/>
                </a:solidFill>
                <a:latin typeface="Poppins Semi-Bold"/>
                <a:ea typeface="Poppins Semi-Bold"/>
                <a:cs typeface="Poppins Semi-Bold"/>
                <a:sym typeface="Poppins Semi-Bold"/>
              </a:rPr>
              <a:t>Changing Jobs or Income</a:t>
            </a:r>
          </a:p>
          <a:p>
            <a:pPr algn="l" marL="0" indent="0" lvl="0">
              <a:lnSpc>
                <a:spcPts val="808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0" y="9134962"/>
            <a:ext cx="13596073" cy="0"/>
          </a:xfrm>
          <a:prstGeom prst="line">
            <a:avLst/>
          </a:prstGeom>
          <a:ln cap="flat" w="38100">
            <a:solidFill>
              <a:srgbClr val="585859"/>
            </a:solidFill>
            <a:prstDash val="solid"/>
            <a:headEnd type="none" len="sm" w="sm"/>
            <a:tailEnd type="none" len="sm" w="sm"/>
          </a:ln>
        </p:spPr>
      </p:sp>
      <p:grpSp>
        <p:nvGrpSpPr>
          <p:cNvPr name="Group 3" id="3"/>
          <p:cNvGrpSpPr/>
          <p:nvPr/>
        </p:nvGrpSpPr>
        <p:grpSpPr>
          <a:xfrm rot="0">
            <a:off x="12371144" y="4713864"/>
            <a:ext cx="4780118" cy="69951"/>
            <a:chOff x="0" y="0"/>
            <a:chExt cx="1258961" cy="18423"/>
          </a:xfrm>
        </p:grpSpPr>
        <p:sp>
          <p:nvSpPr>
            <p:cNvPr name="Freeform 4" id="4"/>
            <p:cNvSpPr/>
            <p:nvPr/>
          </p:nvSpPr>
          <p:spPr>
            <a:xfrm flipH="false" flipV="false" rot="0">
              <a:off x="0" y="0"/>
              <a:ext cx="1258961" cy="18423"/>
            </a:xfrm>
            <a:custGeom>
              <a:avLst/>
              <a:gdLst/>
              <a:ahLst/>
              <a:cxnLst/>
              <a:rect r="r" b="b" t="t" l="l"/>
              <a:pathLst>
                <a:path h="18423" w="1258961">
                  <a:moveTo>
                    <a:pt x="9212" y="0"/>
                  </a:moveTo>
                  <a:lnTo>
                    <a:pt x="1249749" y="0"/>
                  </a:lnTo>
                  <a:cubicBezTo>
                    <a:pt x="1254837" y="0"/>
                    <a:pt x="1258961" y="4124"/>
                    <a:pt x="1258961" y="9212"/>
                  </a:cubicBezTo>
                  <a:lnTo>
                    <a:pt x="1258961" y="9212"/>
                  </a:lnTo>
                  <a:cubicBezTo>
                    <a:pt x="1258961" y="14299"/>
                    <a:pt x="1254837" y="18423"/>
                    <a:pt x="1249749" y="18423"/>
                  </a:cubicBezTo>
                  <a:lnTo>
                    <a:pt x="9212" y="18423"/>
                  </a:lnTo>
                  <a:cubicBezTo>
                    <a:pt x="4124" y="18423"/>
                    <a:pt x="0" y="14299"/>
                    <a:pt x="0" y="9212"/>
                  </a:cubicBezTo>
                  <a:lnTo>
                    <a:pt x="0" y="9212"/>
                  </a:lnTo>
                  <a:cubicBezTo>
                    <a:pt x="0" y="4124"/>
                    <a:pt x="4124" y="0"/>
                    <a:pt x="9212" y="0"/>
                  </a:cubicBezTo>
                  <a:close/>
                </a:path>
              </a:pathLst>
            </a:custGeom>
            <a:solidFill>
              <a:srgbClr val="6FBE44"/>
            </a:solidFill>
          </p:spPr>
        </p:sp>
        <p:sp>
          <p:nvSpPr>
            <p:cNvPr name="TextBox 5" id="5"/>
            <p:cNvSpPr txBox="true"/>
            <p:nvPr/>
          </p:nvSpPr>
          <p:spPr>
            <a:xfrm>
              <a:off x="0" y="-57150"/>
              <a:ext cx="1258961" cy="75573"/>
            </a:xfrm>
            <a:prstGeom prst="rect">
              <a:avLst/>
            </a:prstGeom>
          </p:spPr>
          <p:txBody>
            <a:bodyPr anchor="ctr" rtlCol="false" tIns="50800" lIns="50800" bIns="50800" rIns="50800"/>
            <a:lstStyle/>
            <a:p>
              <a:pPr algn="ctr">
                <a:lnSpc>
                  <a:spcPts val="2799"/>
                </a:lnSpc>
              </a:pPr>
            </a:p>
          </p:txBody>
        </p:sp>
      </p:grpSp>
      <p:grpSp>
        <p:nvGrpSpPr>
          <p:cNvPr name="Group 6" id="6"/>
          <p:cNvGrpSpPr/>
          <p:nvPr/>
        </p:nvGrpSpPr>
        <p:grpSpPr>
          <a:xfrm rot="0">
            <a:off x="426696" y="322537"/>
            <a:ext cx="7555437" cy="4960747"/>
            <a:chOff x="0" y="0"/>
            <a:chExt cx="1170535" cy="768550"/>
          </a:xfrm>
        </p:grpSpPr>
        <p:sp>
          <p:nvSpPr>
            <p:cNvPr name="Freeform 7" id="7"/>
            <p:cNvSpPr/>
            <p:nvPr/>
          </p:nvSpPr>
          <p:spPr>
            <a:xfrm flipH="false" flipV="false" rot="0">
              <a:off x="0" y="0"/>
              <a:ext cx="1170535" cy="768550"/>
            </a:xfrm>
            <a:custGeom>
              <a:avLst/>
              <a:gdLst/>
              <a:ahLst/>
              <a:cxnLst/>
              <a:rect r="r" b="b" t="t" l="l"/>
              <a:pathLst>
                <a:path h="768550" w="1170535">
                  <a:moveTo>
                    <a:pt x="34839" y="0"/>
                  </a:moveTo>
                  <a:lnTo>
                    <a:pt x="1135696" y="0"/>
                  </a:lnTo>
                  <a:cubicBezTo>
                    <a:pt x="1144936" y="0"/>
                    <a:pt x="1153797" y="3671"/>
                    <a:pt x="1160331" y="10204"/>
                  </a:cubicBezTo>
                  <a:cubicBezTo>
                    <a:pt x="1166864" y="16738"/>
                    <a:pt x="1170535" y="25599"/>
                    <a:pt x="1170535" y="34839"/>
                  </a:cubicBezTo>
                  <a:lnTo>
                    <a:pt x="1170535" y="733710"/>
                  </a:lnTo>
                  <a:cubicBezTo>
                    <a:pt x="1170535" y="752952"/>
                    <a:pt x="1154937" y="768550"/>
                    <a:pt x="1135696" y="768550"/>
                  </a:cubicBezTo>
                  <a:lnTo>
                    <a:pt x="34839" y="768550"/>
                  </a:lnTo>
                  <a:cubicBezTo>
                    <a:pt x="25599" y="768550"/>
                    <a:pt x="16738" y="764879"/>
                    <a:pt x="10204" y="758345"/>
                  </a:cubicBezTo>
                  <a:cubicBezTo>
                    <a:pt x="3671" y="751812"/>
                    <a:pt x="0" y="742950"/>
                    <a:pt x="0" y="733710"/>
                  </a:cubicBezTo>
                  <a:lnTo>
                    <a:pt x="0" y="34839"/>
                  </a:lnTo>
                  <a:cubicBezTo>
                    <a:pt x="0" y="25599"/>
                    <a:pt x="3671" y="16738"/>
                    <a:pt x="10204" y="10204"/>
                  </a:cubicBezTo>
                  <a:cubicBezTo>
                    <a:pt x="16738" y="3671"/>
                    <a:pt x="25599" y="0"/>
                    <a:pt x="34839" y="0"/>
                  </a:cubicBezTo>
                  <a:close/>
                </a:path>
              </a:pathLst>
            </a:custGeom>
            <a:blipFill>
              <a:blip r:embed="rId2"/>
              <a:stretch>
                <a:fillRect l="0" t="-736" r="0" b="-736"/>
              </a:stretch>
            </a:blipFill>
          </p:spPr>
        </p:sp>
      </p:grpSp>
      <p:grpSp>
        <p:nvGrpSpPr>
          <p:cNvPr name="Group 8" id="8"/>
          <p:cNvGrpSpPr/>
          <p:nvPr/>
        </p:nvGrpSpPr>
        <p:grpSpPr>
          <a:xfrm rot="0">
            <a:off x="9144000" y="5283284"/>
            <a:ext cx="8047299" cy="3123408"/>
            <a:chOff x="0" y="0"/>
            <a:chExt cx="1490225" cy="578403"/>
          </a:xfrm>
        </p:grpSpPr>
        <p:sp>
          <p:nvSpPr>
            <p:cNvPr name="Freeform 9" id="9"/>
            <p:cNvSpPr/>
            <p:nvPr/>
          </p:nvSpPr>
          <p:spPr>
            <a:xfrm flipH="false" flipV="false" rot="0">
              <a:off x="0" y="0"/>
              <a:ext cx="1490225" cy="578403"/>
            </a:xfrm>
            <a:custGeom>
              <a:avLst/>
              <a:gdLst/>
              <a:ahLst/>
              <a:cxnLst/>
              <a:rect r="r" b="b" t="t" l="l"/>
              <a:pathLst>
                <a:path h="578403" w="1490225">
                  <a:moveTo>
                    <a:pt x="32710" y="0"/>
                  </a:moveTo>
                  <a:lnTo>
                    <a:pt x="1457515" y="0"/>
                  </a:lnTo>
                  <a:cubicBezTo>
                    <a:pt x="1475580" y="0"/>
                    <a:pt x="1490225" y="14645"/>
                    <a:pt x="1490225" y="32710"/>
                  </a:cubicBezTo>
                  <a:lnTo>
                    <a:pt x="1490225" y="545693"/>
                  </a:lnTo>
                  <a:cubicBezTo>
                    <a:pt x="1490225" y="563758"/>
                    <a:pt x="1475580" y="578403"/>
                    <a:pt x="1457515" y="578403"/>
                  </a:cubicBezTo>
                  <a:lnTo>
                    <a:pt x="32710" y="578403"/>
                  </a:lnTo>
                  <a:cubicBezTo>
                    <a:pt x="14645" y="578403"/>
                    <a:pt x="0" y="563758"/>
                    <a:pt x="0" y="545693"/>
                  </a:cubicBezTo>
                  <a:lnTo>
                    <a:pt x="0" y="32710"/>
                  </a:lnTo>
                  <a:cubicBezTo>
                    <a:pt x="0" y="14645"/>
                    <a:pt x="14645" y="0"/>
                    <a:pt x="32710" y="0"/>
                  </a:cubicBezTo>
                  <a:close/>
                </a:path>
              </a:pathLst>
            </a:custGeom>
            <a:blipFill>
              <a:blip r:embed="rId3"/>
              <a:stretch>
                <a:fillRect l="0" t="-35827" r="0" b="-35827"/>
              </a:stretch>
            </a:blipFill>
          </p:spPr>
        </p:sp>
      </p:grpSp>
      <p:sp>
        <p:nvSpPr>
          <p:cNvPr name="TextBox 10" id="10"/>
          <p:cNvSpPr txBox="true"/>
          <p:nvPr/>
        </p:nvSpPr>
        <p:spPr>
          <a:xfrm rot="0">
            <a:off x="8468988" y="1095375"/>
            <a:ext cx="8790312" cy="1145541"/>
          </a:xfrm>
          <a:prstGeom prst="rect">
            <a:avLst/>
          </a:prstGeom>
        </p:spPr>
        <p:txBody>
          <a:bodyPr anchor="t" rtlCol="false" tIns="0" lIns="0" bIns="0" rIns="0">
            <a:spAutoFit/>
          </a:bodyPr>
          <a:lstStyle/>
          <a:p>
            <a:pPr algn="l" marL="0" indent="0" lvl="0">
              <a:lnSpc>
                <a:spcPts val="8080"/>
              </a:lnSpc>
            </a:pPr>
            <a:r>
              <a:rPr lang="en-US" b="true" sz="8000">
                <a:solidFill>
                  <a:srgbClr val="585859"/>
                </a:solidFill>
                <a:latin typeface="Poppins Semi-Bold"/>
                <a:ea typeface="Poppins Semi-Bold"/>
                <a:cs typeface="Poppins Semi-Bold"/>
                <a:sym typeface="Poppins Semi-Bold"/>
              </a:rPr>
              <a:t>Pitfall #2:</a:t>
            </a:r>
          </a:p>
        </p:txBody>
      </p:sp>
      <p:sp>
        <p:nvSpPr>
          <p:cNvPr name="TextBox 11" id="11"/>
          <p:cNvSpPr txBox="true"/>
          <p:nvPr/>
        </p:nvSpPr>
        <p:spPr>
          <a:xfrm rot="0">
            <a:off x="822002" y="6276268"/>
            <a:ext cx="6764826" cy="2130425"/>
          </a:xfrm>
          <a:prstGeom prst="rect">
            <a:avLst/>
          </a:prstGeom>
        </p:spPr>
        <p:txBody>
          <a:bodyPr anchor="t" rtlCol="false" tIns="0" lIns="0" bIns="0" rIns="0">
            <a:spAutoFit/>
          </a:bodyPr>
          <a:lstStyle/>
          <a:p>
            <a:pPr algn="l">
              <a:lnSpc>
                <a:spcPts val="2800"/>
              </a:lnSpc>
            </a:pPr>
            <a:r>
              <a:rPr lang="en-US" sz="2000">
                <a:solidFill>
                  <a:srgbClr val="000000">
                    <a:alpha val="80000"/>
                  </a:srgbClr>
                </a:solidFill>
                <a:latin typeface="Poppins"/>
                <a:ea typeface="Poppins"/>
                <a:cs typeface="Poppins"/>
                <a:sym typeface="Poppins"/>
              </a:rPr>
              <a:t>Impact: Can lower your</a:t>
            </a:r>
            <a:r>
              <a:rPr lang="en-US" sz="2000" strike="noStrike" u="none">
                <a:solidFill>
                  <a:srgbClr val="000000">
                    <a:alpha val="80000"/>
                  </a:srgbClr>
                </a:solidFill>
                <a:latin typeface="Poppins"/>
                <a:ea typeface="Poppins"/>
                <a:cs typeface="Poppins"/>
                <a:sym typeface="Poppins"/>
              </a:rPr>
              <a:t> credit score and affect loan terms.</a:t>
            </a:r>
          </a:p>
          <a:p>
            <a:pPr algn="l">
              <a:lnSpc>
                <a:spcPts val="2800"/>
              </a:lnSpc>
            </a:pPr>
          </a:p>
          <a:p>
            <a:pPr algn="l">
              <a:lnSpc>
                <a:spcPts val="2800"/>
              </a:lnSpc>
            </a:pPr>
            <a:r>
              <a:rPr lang="en-US" sz="2000" strike="noStrike" u="none">
                <a:solidFill>
                  <a:srgbClr val="000000">
                    <a:alpha val="80000"/>
                  </a:srgbClr>
                </a:solidFill>
                <a:latin typeface="Poppins"/>
                <a:ea typeface="Poppins"/>
                <a:cs typeface="Poppins"/>
                <a:sym typeface="Poppins"/>
              </a:rPr>
              <a:t>**Tip:** Keep credit utilization below 30% and avoid new debt.</a:t>
            </a:r>
          </a:p>
          <a:p>
            <a:pPr algn="l">
              <a:lnSpc>
                <a:spcPts val="2800"/>
              </a:lnSpc>
            </a:pPr>
          </a:p>
        </p:txBody>
      </p:sp>
      <p:sp>
        <p:nvSpPr>
          <p:cNvPr name="TextBox 12" id="12"/>
          <p:cNvSpPr txBox="true"/>
          <p:nvPr/>
        </p:nvSpPr>
        <p:spPr>
          <a:xfrm rot="0">
            <a:off x="8468988" y="2307591"/>
            <a:ext cx="8790312" cy="2164716"/>
          </a:xfrm>
          <a:prstGeom prst="rect">
            <a:avLst/>
          </a:prstGeom>
        </p:spPr>
        <p:txBody>
          <a:bodyPr anchor="t" rtlCol="false" tIns="0" lIns="0" bIns="0" rIns="0">
            <a:spAutoFit/>
          </a:bodyPr>
          <a:lstStyle/>
          <a:p>
            <a:pPr algn="l" marL="0" indent="0" lvl="0">
              <a:lnSpc>
                <a:spcPts val="8080"/>
              </a:lnSpc>
            </a:pPr>
            <a:r>
              <a:rPr lang="en-US" b="true" sz="8000">
                <a:solidFill>
                  <a:srgbClr val="6FBE44"/>
                </a:solidFill>
                <a:latin typeface="Poppins Bold"/>
                <a:ea typeface="Poppins Bold"/>
                <a:cs typeface="Poppins Bold"/>
                <a:sym typeface="Poppins Bold"/>
              </a:rPr>
              <a:t>Maxing out Credit Cards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0" y="9134962"/>
            <a:ext cx="13596073" cy="0"/>
          </a:xfrm>
          <a:prstGeom prst="line">
            <a:avLst/>
          </a:prstGeom>
          <a:ln cap="flat" w="38100">
            <a:solidFill>
              <a:srgbClr val="585859"/>
            </a:solidFill>
            <a:prstDash val="solid"/>
            <a:headEnd type="none" len="sm" w="sm"/>
            <a:tailEnd type="none" len="sm" w="sm"/>
          </a:ln>
        </p:spPr>
      </p:sp>
      <p:grpSp>
        <p:nvGrpSpPr>
          <p:cNvPr name="Group 3" id="3"/>
          <p:cNvGrpSpPr/>
          <p:nvPr/>
        </p:nvGrpSpPr>
        <p:grpSpPr>
          <a:xfrm rot="0">
            <a:off x="12371144" y="4713864"/>
            <a:ext cx="4780118" cy="69951"/>
            <a:chOff x="0" y="0"/>
            <a:chExt cx="1258961" cy="18423"/>
          </a:xfrm>
        </p:grpSpPr>
        <p:sp>
          <p:nvSpPr>
            <p:cNvPr name="Freeform 4" id="4"/>
            <p:cNvSpPr/>
            <p:nvPr/>
          </p:nvSpPr>
          <p:spPr>
            <a:xfrm flipH="false" flipV="false" rot="0">
              <a:off x="0" y="0"/>
              <a:ext cx="1258961" cy="18423"/>
            </a:xfrm>
            <a:custGeom>
              <a:avLst/>
              <a:gdLst/>
              <a:ahLst/>
              <a:cxnLst/>
              <a:rect r="r" b="b" t="t" l="l"/>
              <a:pathLst>
                <a:path h="18423" w="1258961">
                  <a:moveTo>
                    <a:pt x="9212" y="0"/>
                  </a:moveTo>
                  <a:lnTo>
                    <a:pt x="1249749" y="0"/>
                  </a:lnTo>
                  <a:cubicBezTo>
                    <a:pt x="1254837" y="0"/>
                    <a:pt x="1258961" y="4124"/>
                    <a:pt x="1258961" y="9212"/>
                  </a:cubicBezTo>
                  <a:lnTo>
                    <a:pt x="1258961" y="9212"/>
                  </a:lnTo>
                  <a:cubicBezTo>
                    <a:pt x="1258961" y="14299"/>
                    <a:pt x="1254837" y="18423"/>
                    <a:pt x="1249749" y="18423"/>
                  </a:cubicBezTo>
                  <a:lnTo>
                    <a:pt x="9212" y="18423"/>
                  </a:lnTo>
                  <a:cubicBezTo>
                    <a:pt x="4124" y="18423"/>
                    <a:pt x="0" y="14299"/>
                    <a:pt x="0" y="9212"/>
                  </a:cubicBezTo>
                  <a:lnTo>
                    <a:pt x="0" y="9212"/>
                  </a:lnTo>
                  <a:cubicBezTo>
                    <a:pt x="0" y="4124"/>
                    <a:pt x="4124" y="0"/>
                    <a:pt x="9212" y="0"/>
                  </a:cubicBezTo>
                  <a:close/>
                </a:path>
              </a:pathLst>
            </a:custGeom>
            <a:solidFill>
              <a:srgbClr val="6FBE44"/>
            </a:solidFill>
          </p:spPr>
        </p:sp>
        <p:sp>
          <p:nvSpPr>
            <p:cNvPr name="TextBox 5" id="5"/>
            <p:cNvSpPr txBox="true"/>
            <p:nvPr/>
          </p:nvSpPr>
          <p:spPr>
            <a:xfrm>
              <a:off x="0" y="-57150"/>
              <a:ext cx="1258961" cy="75573"/>
            </a:xfrm>
            <a:prstGeom prst="rect">
              <a:avLst/>
            </a:prstGeom>
          </p:spPr>
          <p:txBody>
            <a:bodyPr anchor="ctr" rtlCol="false" tIns="50800" lIns="50800" bIns="50800" rIns="50800"/>
            <a:lstStyle/>
            <a:p>
              <a:pPr algn="ctr">
                <a:lnSpc>
                  <a:spcPts val="2799"/>
                </a:lnSpc>
              </a:pPr>
            </a:p>
          </p:txBody>
        </p:sp>
      </p:grpSp>
      <p:grpSp>
        <p:nvGrpSpPr>
          <p:cNvPr name="Group 6" id="6"/>
          <p:cNvGrpSpPr/>
          <p:nvPr/>
        </p:nvGrpSpPr>
        <p:grpSpPr>
          <a:xfrm rot="0">
            <a:off x="1028700" y="4713864"/>
            <a:ext cx="7929514" cy="4960747"/>
            <a:chOff x="0" y="0"/>
            <a:chExt cx="1228489" cy="768550"/>
          </a:xfrm>
        </p:grpSpPr>
        <p:sp>
          <p:nvSpPr>
            <p:cNvPr name="Freeform 7" id="7"/>
            <p:cNvSpPr/>
            <p:nvPr/>
          </p:nvSpPr>
          <p:spPr>
            <a:xfrm flipH="false" flipV="false" rot="0">
              <a:off x="0" y="0"/>
              <a:ext cx="1228489" cy="768550"/>
            </a:xfrm>
            <a:custGeom>
              <a:avLst/>
              <a:gdLst/>
              <a:ahLst/>
              <a:cxnLst/>
              <a:rect r="r" b="b" t="t" l="l"/>
              <a:pathLst>
                <a:path h="768550" w="1228489">
                  <a:moveTo>
                    <a:pt x="33196" y="0"/>
                  </a:moveTo>
                  <a:lnTo>
                    <a:pt x="1195294" y="0"/>
                  </a:lnTo>
                  <a:cubicBezTo>
                    <a:pt x="1213627" y="0"/>
                    <a:pt x="1228489" y="14862"/>
                    <a:pt x="1228489" y="33196"/>
                  </a:cubicBezTo>
                  <a:lnTo>
                    <a:pt x="1228489" y="735354"/>
                  </a:lnTo>
                  <a:cubicBezTo>
                    <a:pt x="1228489" y="744158"/>
                    <a:pt x="1224992" y="752601"/>
                    <a:pt x="1218766" y="758827"/>
                  </a:cubicBezTo>
                  <a:cubicBezTo>
                    <a:pt x="1212541" y="765052"/>
                    <a:pt x="1204098" y="768550"/>
                    <a:pt x="1195294" y="768550"/>
                  </a:cubicBezTo>
                  <a:lnTo>
                    <a:pt x="33196" y="768550"/>
                  </a:lnTo>
                  <a:cubicBezTo>
                    <a:pt x="24392" y="768550"/>
                    <a:pt x="15948" y="765052"/>
                    <a:pt x="9723" y="758827"/>
                  </a:cubicBezTo>
                  <a:cubicBezTo>
                    <a:pt x="3497" y="752601"/>
                    <a:pt x="0" y="744158"/>
                    <a:pt x="0" y="735354"/>
                  </a:cubicBezTo>
                  <a:lnTo>
                    <a:pt x="0" y="33196"/>
                  </a:lnTo>
                  <a:cubicBezTo>
                    <a:pt x="0" y="24392"/>
                    <a:pt x="3497" y="15948"/>
                    <a:pt x="9723" y="9723"/>
                  </a:cubicBezTo>
                  <a:cubicBezTo>
                    <a:pt x="15948" y="3497"/>
                    <a:pt x="24392" y="0"/>
                    <a:pt x="33196" y="0"/>
                  </a:cubicBezTo>
                  <a:close/>
                </a:path>
              </a:pathLst>
            </a:custGeom>
            <a:blipFill>
              <a:blip r:embed="rId2"/>
              <a:stretch>
                <a:fillRect l="0" t="-3348" r="0" b="-3348"/>
              </a:stretch>
            </a:blipFill>
          </p:spPr>
        </p:sp>
      </p:grpSp>
      <p:grpSp>
        <p:nvGrpSpPr>
          <p:cNvPr name="Group 8" id="8"/>
          <p:cNvGrpSpPr/>
          <p:nvPr/>
        </p:nvGrpSpPr>
        <p:grpSpPr>
          <a:xfrm rot="0">
            <a:off x="9103963" y="708063"/>
            <a:ext cx="8047299" cy="3123408"/>
            <a:chOff x="0" y="0"/>
            <a:chExt cx="1490225" cy="578403"/>
          </a:xfrm>
        </p:grpSpPr>
        <p:sp>
          <p:nvSpPr>
            <p:cNvPr name="Freeform 9" id="9"/>
            <p:cNvSpPr/>
            <p:nvPr/>
          </p:nvSpPr>
          <p:spPr>
            <a:xfrm flipH="false" flipV="false" rot="0">
              <a:off x="0" y="0"/>
              <a:ext cx="1490225" cy="578403"/>
            </a:xfrm>
            <a:custGeom>
              <a:avLst/>
              <a:gdLst/>
              <a:ahLst/>
              <a:cxnLst/>
              <a:rect r="r" b="b" t="t" l="l"/>
              <a:pathLst>
                <a:path h="578403" w="1490225">
                  <a:moveTo>
                    <a:pt x="32710" y="0"/>
                  </a:moveTo>
                  <a:lnTo>
                    <a:pt x="1457515" y="0"/>
                  </a:lnTo>
                  <a:cubicBezTo>
                    <a:pt x="1475580" y="0"/>
                    <a:pt x="1490225" y="14645"/>
                    <a:pt x="1490225" y="32710"/>
                  </a:cubicBezTo>
                  <a:lnTo>
                    <a:pt x="1490225" y="545693"/>
                  </a:lnTo>
                  <a:cubicBezTo>
                    <a:pt x="1490225" y="563758"/>
                    <a:pt x="1475580" y="578403"/>
                    <a:pt x="1457515" y="578403"/>
                  </a:cubicBezTo>
                  <a:lnTo>
                    <a:pt x="32710" y="578403"/>
                  </a:lnTo>
                  <a:cubicBezTo>
                    <a:pt x="14645" y="578403"/>
                    <a:pt x="0" y="563758"/>
                    <a:pt x="0" y="545693"/>
                  </a:cubicBezTo>
                  <a:lnTo>
                    <a:pt x="0" y="32710"/>
                  </a:lnTo>
                  <a:cubicBezTo>
                    <a:pt x="0" y="14645"/>
                    <a:pt x="14645" y="0"/>
                    <a:pt x="32710" y="0"/>
                  </a:cubicBezTo>
                  <a:close/>
                </a:path>
              </a:pathLst>
            </a:custGeom>
            <a:blipFill>
              <a:blip r:embed="rId3"/>
              <a:stretch>
                <a:fillRect l="0" t="-35988" r="0" b="-35988"/>
              </a:stretch>
            </a:blipFill>
          </p:spPr>
        </p:sp>
      </p:grpSp>
      <p:sp>
        <p:nvSpPr>
          <p:cNvPr name="TextBox 10" id="10"/>
          <p:cNvSpPr txBox="true"/>
          <p:nvPr/>
        </p:nvSpPr>
        <p:spPr>
          <a:xfrm rot="0">
            <a:off x="822002" y="774738"/>
            <a:ext cx="8790312" cy="1145541"/>
          </a:xfrm>
          <a:prstGeom prst="rect">
            <a:avLst/>
          </a:prstGeom>
        </p:spPr>
        <p:txBody>
          <a:bodyPr anchor="t" rtlCol="false" tIns="0" lIns="0" bIns="0" rIns="0">
            <a:spAutoFit/>
          </a:bodyPr>
          <a:lstStyle/>
          <a:p>
            <a:pPr algn="l" marL="0" indent="0" lvl="0">
              <a:lnSpc>
                <a:spcPts val="8080"/>
              </a:lnSpc>
            </a:pPr>
            <a:r>
              <a:rPr lang="en-US" b="true" sz="8000">
                <a:solidFill>
                  <a:srgbClr val="585859"/>
                </a:solidFill>
                <a:latin typeface="Poppins Semi-Bold"/>
                <a:ea typeface="Poppins Semi-Bold"/>
                <a:cs typeface="Poppins Semi-Bold"/>
                <a:sym typeface="Poppins Semi-Bold"/>
              </a:rPr>
              <a:t>Pitfall #3:</a:t>
            </a:r>
          </a:p>
        </p:txBody>
      </p:sp>
      <p:sp>
        <p:nvSpPr>
          <p:cNvPr name="TextBox 11" id="11"/>
          <p:cNvSpPr txBox="true"/>
          <p:nvPr/>
        </p:nvSpPr>
        <p:spPr>
          <a:xfrm rot="0">
            <a:off x="10213659" y="5851314"/>
            <a:ext cx="6764826" cy="1778000"/>
          </a:xfrm>
          <a:prstGeom prst="rect">
            <a:avLst/>
          </a:prstGeom>
        </p:spPr>
        <p:txBody>
          <a:bodyPr anchor="t" rtlCol="false" tIns="0" lIns="0" bIns="0" rIns="0">
            <a:spAutoFit/>
          </a:bodyPr>
          <a:lstStyle/>
          <a:p>
            <a:pPr algn="l">
              <a:lnSpc>
                <a:spcPts val="2800"/>
              </a:lnSpc>
            </a:pPr>
            <a:r>
              <a:rPr lang="en-US" sz="2000">
                <a:solidFill>
                  <a:srgbClr val="000000">
                    <a:alpha val="80000"/>
                  </a:srgbClr>
                </a:solidFill>
                <a:latin typeface="Poppins"/>
                <a:ea typeface="Poppins"/>
                <a:cs typeface="Poppins"/>
                <a:sym typeface="Poppins"/>
              </a:rPr>
              <a:t>I</a:t>
            </a:r>
            <a:r>
              <a:rPr lang="en-US" sz="2000">
                <a:solidFill>
                  <a:srgbClr val="000000">
                    <a:alpha val="80000"/>
                  </a:srgbClr>
                </a:solidFill>
                <a:latin typeface="Poppins"/>
                <a:ea typeface="Poppins"/>
                <a:cs typeface="Poppins"/>
                <a:sym typeface="Poppins"/>
              </a:rPr>
              <a:t>mpact: Alters debt-to-</a:t>
            </a:r>
            <a:r>
              <a:rPr lang="en-US" sz="2000" strike="noStrike" u="none">
                <a:solidFill>
                  <a:srgbClr val="000000">
                    <a:alpha val="80000"/>
                  </a:srgbClr>
                </a:solidFill>
                <a:latin typeface="Poppins"/>
                <a:ea typeface="Poppins"/>
                <a:cs typeface="Poppins"/>
                <a:sym typeface="Poppins"/>
              </a:rPr>
              <a:t>income ratio, risking mortgage approval.</a:t>
            </a:r>
          </a:p>
          <a:p>
            <a:pPr algn="l">
              <a:lnSpc>
                <a:spcPts val="2800"/>
              </a:lnSpc>
            </a:pPr>
          </a:p>
          <a:p>
            <a:pPr algn="l">
              <a:lnSpc>
                <a:spcPts val="2800"/>
              </a:lnSpc>
            </a:pPr>
            <a:r>
              <a:rPr lang="en-US" sz="2000" strike="noStrike" u="none">
                <a:solidFill>
                  <a:srgbClr val="000000">
                    <a:alpha val="80000"/>
                  </a:srgbClr>
                </a:solidFill>
                <a:latin typeface="Poppins"/>
                <a:ea typeface="Poppins"/>
                <a:cs typeface="Poppins"/>
                <a:sym typeface="Poppins"/>
              </a:rPr>
              <a:t>**Tip:** Delay major purchases until after closing.</a:t>
            </a:r>
          </a:p>
          <a:p>
            <a:pPr algn="l">
              <a:lnSpc>
                <a:spcPts val="2800"/>
              </a:lnSpc>
            </a:pPr>
          </a:p>
        </p:txBody>
      </p:sp>
      <p:sp>
        <p:nvSpPr>
          <p:cNvPr name="TextBox 12" id="12"/>
          <p:cNvSpPr txBox="true"/>
          <p:nvPr/>
        </p:nvSpPr>
        <p:spPr>
          <a:xfrm rot="0">
            <a:off x="822002" y="1986954"/>
            <a:ext cx="8790312" cy="2164716"/>
          </a:xfrm>
          <a:prstGeom prst="rect">
            <a:avLst/>
          </a:prstGeom>
        </p:spPr>
        <p:txBody>
          <a:bodyPr anchor="t" rtlCol="false" tIns="0" lIns="0" bIns="0" rIns="0">
            <a:spAutoFit/>
          </a:bodyPr>
          <a:lstStyle/>
          <a:p>
            <a:pPr algn="l">
              <a:lnSpc>
                <a:spcPts val="8080"/>
              </a:lnSpc>
            </a:pPr>
            <a:r>
              <a:rPr lang="en-US" sz="8000" b="true">
                <a:solidFill>
                  <a:srgbClr val="6FBE44"/>
                </a:solidFill>
                <a:latin typeface="Poppins Bold"/>
                <a:ea typeface="Poppins Bold"/>
                <a:cs typeface="Poppins Bold"/>
                <a:sym typeface="Poppins Bold"/>
              </a:rPr>
              <a:t>Making large</a:t>
            </a:r>
          </a:p>
          <a:p>
            <a:pPr algn="l" marL="0" indent="0" lvl="0">
              <a:lnSpc>
                <a:spcPts val="8080"/>
              </a:lnSpc>
            </a:pPr>
            <a:r>
              <a:rPr lang="en-US" b="true" sz="8000">
                <a:solidFill>
                  <a:srgbClr val="6FBE44"/>
                </a:solidFill>
                <a:latin typeface="Poppins Bold"/>
                <a:ea typeface="Poppins Bold"/>
                <a:cs typeface="Poppins Bold"/>
                <a:sym typeface="Poppins Bold"/>
              </a:rPr>
              <a:t>purchases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0" y="9134962"/>
            <a:ext cx="13596073" cy="0"/>
          </a:xfrm>
          <a:prstGeom prst="line">
            <a:avLst/>
          </a:prstGeom>
          <a:ln cap="flat" w="38100">
            <a:solidFill>
              <a:srgbClr val="585859"/>
            </a:solidFill>
            <a:prstDash val="solid"/>
            <a:headEnd type="none" len="sm" w="sm"/>
            <a:tailEnd type="none" len="sm" w="sm"/>
          </a:ln>
        </p:spPr>
      </p:sp>
      <p:grpSp>
        <p:nvGrpSpPr>
          <p:cNvPr name="Group 3" id="3"/>
          <p:cNvGrpSpPr/>
          <p:nvPr/>
        </p:nvGrpSpPr>
        <p:grpSpPr>
          <a:xfrm rot="0">
            <a:off x="12371144" y="4713864"/>
            <a:ext cx="4780118" cy="69951"/>
            <a:chOff x="0" y="0"/>
            <a:chExt cx="1258961" cy="18423"/>
          </a:xfrm>
        </p:grpSpPr>
        <p:sp>
          <p:nvSpPr>
            <p:cNvPr name="Freeform 4" id="4"/>
            <p:cNvSpPr/>
            <p:nvPr/>
          </p:nvSpPr>
          <p:spPr>
            <a:xfrm flipH="false" flipV="false" rot="0">
              <a:off x="0" y="0"/>
              <a:ext cx="1258961" cy="18423"/>
            </a:xfrm>
            <a:custGeom>
              <a:avLst/>
              <a:gdLst/>
              <a:ahLst/>
              <a:cxnLst/>
              <a:rect r="r" b="b" t="t" l="l"/>
              <a:pathLst>
                <a:path h="18423" w="1258961">
                  <a:moveTo>
                    <a:pt x="9212" y="0"/>
                  </a:moveTo>
                  <a:lnTo>
                    <a:pt x="1249749" y="0"/>
                  </a:lnTo>
                  <a:cubicBezTo>
                    <a:pt x="1254837" y="0"/>
                    <a:pt x="1258961" y="4124"/>
                    <a:pt x="1258961" y="9212"/>
                  </a:cubicBezTo>
                  <a:lnTo>
                    <a:pt x="1258961" y="9212"/>
                  </a:lnTo>
                  <a:cubicBezTo>
                    <a:pt x="1258961" y="14299"/>
                    <a:pt x="1254837" y="18423"/>
                    <a:pt x="1249749" y="18423"/>
                  </a:cubicBezTo>
                  <a:lnTo>
                    <a:pt x="9212" y="18423"/>
                  </a:lnTo>
                  <a:cubicBezTo>
                    <a:pt x="4124" y="18423"/>
                    <a:pt x="0" y="14299"/>
                    <a:pt x="0" y="9212"/>
                  </a:cubicBezTo>
                  <a:lnTo>
                    <a:pt x="0" y="9212"/>
                  </a:lnTo>
                  <a:cubicBezTo>
                    <a:pt x="0" y="4124"/>
                    <a:pt x="4124" y="0"/>
                    <a:pt x="9212" y="0"/>
                  </a:cubicBezTo>
                  <a:close/>
                </a:path>
              </a:pathLst>
            </a:custGeom>
            <a:solidFill>
              <a:srgbClr val="6FBE44"/>
            </a:solidFill>
          </p:spPr>
        </p:sp>
        <p:sp>
          <p:nvSpPr>
            <p:cNvPr name="TextBox 5" id="5"/>
            <p:cNvSpPr txBox="true"/>
            <p:nvPr/>
          </p:nvSpPr>
          <p:spPr>
            <a:xfrm>
              <a:off x="0" y="-57150"/>
              <a:ext cx="1258961" cy="75573"/>
            </a:xfrm>
            <a:prstGeom prst="rect">
              <a:avLst/>
            </a:prstGeom>
          </p:spPr>
          <p:txBody>
            <a:bodyPr anchor="ctr" rtlCol="false" tIns="50800" lIns="50800" bIns="50800" rIns="50800"/>
            <a:lstStyle/>
            <a:p>
              <a:pPr algn="ctr">
                <a:lnSpc>
                  <a:spcPts val="2799"/>
                </a:lnSpc>
              </a:pPr>
            </a:p>
          </p:txBody>
        </p:sp>
      </p:grpSp>
      <p:grpSp>
        <p:nvGrpSpPr>
          <p:cNvPr name="Group 6" id="6"/>
          <p:cNvGrpSpPr/>
          <p:nvPr/>
        </p:nvGrpSpPr>
        <p:grpSpPr>
          <a:xfrm rot="0">
            <a:off x="411001" y="322537"/>
            <a:ext cx="7586828" cy="4960747"/>
            <a:chOff x="0" y="0"/>
            <a:chExt cx="1175398" cy="768550"/>
          </a:xfrm>
        </p:grpSpPr>
        <p:sp>
          <p:nvSpPr>
            <p:cNvPr name="Freeform 7" id="7"/>
            <p:cNvSpPr/>
            <p:nvPr/>
          </p:nvSpPr>
          <p:spPr>
            <a:xfrm flipH="false" flipV="false" rot="0">
              <a:off x="0" y="0"/>
              <a:ext cx="1175398" cy="768550"/>
            </a:xfrm>
            <a:custGeom>
              <a:avLst/>
              <a:gdLst/>
              <a:ahLst/>
              <a:cxnLst/>
              <a:rect r="r" b="b" t="t" l="l"/>
              <a:pathLst>
                <a:path h="768550" w="1175398">
                  <a:moveTo>
                    <a:pt x="34695" y="0"/>
                  </a:moveTo>
                  <a:lnTo>
                    <a:pt x="1140703" y="0"/>
                  </a:lnTo>
                  <a:cubicBezTo>
                    <a:pt x="1159865" y="0"/>
                    <a:pt x="1175398" y="15533"/>
                    <a:pt x="1175398" y="34695"/>
                  </a:cubicBezTo>
                  <a:lnTo>
                    <a:pt x="1175398" y="733855"/>
                  </a:lnTo>
                  <a:cubicBezTo>
                    <a:pt x="1175398" y="753016"/>
                    <a:pt x="1159865" y="768550"/>
                    <a:pt x="1140703" y="768550"/>
                  </a:cubicBezTo>
                  <a:lnTo>
                    <a:pt x="34695" y="768550"/>
                  </a:lnTo>
                  <a:cubicBezTo>
                    <a:pt x="15533" y="768550"/>
                    <a:pt x="0" y="753016"/>
                    <a:pt x="0" y="733855"/>
                  </a:cubicBezTo>
                  <a:lnTo>
                    <a:pt x="0" y="34695"/>
                  </a:lnTo>
                  <a:cubicBezTo>
                    <a:pt x="0" y="15533"/>
                    <a:pt x="15533" y="0"/>
                    <a:pt x="34695" y="0"/>
                  </a:cubicBezTo>
                  <a:close/>
                </a:path>
              </a:pathLst>
            </a:custGeom>
            <a:blipFill>
              <a:blip r:embed="rId2"/>
              <a:stretch>
                <a:fillRect l="-1485" t="0" r="-1485" b="0"/>
              </a:stretch>
            </a:blipFill>
          </p:spPr>
        </p:sp>
      </p:grpSp>
      <p:grpSp>
        <p:nvGrpSpPr>
          <p:cNvPr name="Group 8" id="8"/>
          <p:cNvGrpSpPr/>
          <p:nvPr/>
        </p:nvGrpSpPr>
        <p:grpSpPr>
          <a:xfrm rot="0">
            <a:off x="9144000" y="5283284"/>
            <a:ext cx="8047299" cy="3123408"/>
            <a:chOff x="0" y="0"/>
            <a:chExt cx="1490225" cy="578403"/>
          </a:xfrm>
        </p:grpSpPr>
        <p:sp>
          <p:nvSpPr>
            <p:cNvPr name="Freeform 9" id="9"/>
            <p:cNvSpPr/>
            <p:nvPr/>
          </p:nvSpPr>
          <p:spPr>
            <a:xfrm flipH="false" flipV="false" rot="0">
              <a:off x="0" y="0"/>
              <a:ext cx="1490225" cy="578403"/>
            </a:xfrm>
            <a:custGeom>
              <a:avLst/>
              <a:gdLst/>
              <a:ahLst/>
              <a:cxnLst/>
              <a:rect r="r" b="b" t="t" l="l"/>
              <a:pathLst>
                <a:path h="578403" w="1490225">
                  <a:moveTo>
                    <a:pt x="32710" y="0"/>
                  </a:moveTo>
                  <a:lnTo>
                    <a:pt x="1457515" y="0"/>
                  </a:lnTo>
                  <a:cubicBezTo>
                    <a:pt x="1475580" y="0"/>
                    <a:pt x="1490225" y="14645"/>
                    <a:pt x="1490225" y="32710"/>
                  </a:cubicBezTo>
                  <a:lnTo>
                    <a:pt x="1490225" y="545693"/>
                  </a:lnTo>
                  <a:cubicBezTo>
                    <a:pt x="1490225" y="563758"/>
                    <a:pt x="1475580" y="578403"/>
                    <a:pt x="1457515" y="578403"/>
                  </a:cubicBezTo>
                  <a:lnTo>
                    <a:pt x="32710" y="578403"/>
                  </a:lnTo>
                  <a:cubicBezTo>
                    <a:pt x="14645" y="578403"/>
                    <a:pt x="0" y="563758"/>
                    <a:pt x="0" y="545693"/>
                  </a:cubicBezTo>
                  <a:lnTo>
                    <a:pt x="0" y="32710"/>
                  </a:lnTo>
                  <a:cubicBezTo>
                    <a:pt x="0" y="14645"/>
                    <a:pt x="14645" y="0"/>
                    <a:pt x="32710" y="0"/>
                  </a:cubicBezTo>
                  <a:close/>
                </a:path>
              </a:pathLst>
            </a:custGeom>
            <a:blipFill>
              <a:blip r:embed="rId3"/>
              <a:stretch>
                <a:fillRect l="0" t="-35827" r="0" b="-35827"/>
              </a:stretch>
            </a:blipFill>
          </p:spPr>
        </p:sp>
      </p:grpSp>
      <p:sp>
        <p:nvSpPr>
          <p:cNvPr name="TextBox 10" id="10"/>
          <p:cNvSpPr txBox="true"/>
          <p:nvPr/>
        </p:nvSpPr>
        <p:spPr>
          <a:xfrm rot="0">
            <a:off x="8468988" y="1095375"/>
            <a:ext cx="8790312" cy="1145541"/>
          </a:xfrm>
          <a:prstGeom prst="rect">
            <a:avLst/>
          </a:prstGeom>
        </p:spPr>
        <p:txBody>
          <a:bodyPr anchor="t" rtlCol="false" tIns="0" lIns="0" bIns="0" rIns="0">
            <a:spAutoFit/>
          </a:bodyPr>
          <a:lstStyle/>
          <a:p>
            <a:pPr algn="l" marL="0" indent="0" lvl="0">
              <a:lnSpc>
                <a:spcPts val="8080"/>
              </a:lnSpc>
            </a:pPr>
            <a:r>
              <a:rPr lang="en-US" b="true" sz="8000">
                <a:solidFill>
                  <a:srgbClr val="585859"/>
                </a:solidFill>
                <a:latin typeface="Poppins Semi-Bold"/>
                <a:ea typeface="Poppins Semi-Bold"/>
                <a:cs typeface="Poppins Semi-Bold"/>
                <a:sym typeface="Poppins Semi-Bold"/>
              </a:rPr>
              <a:t>Pitfall #4:</a:t>
            </a:r>
          </a:p>
        </p:txBody>
      </p:sp>
      <p:sp>
        <p:nvSpPr>
          <p:cNvPr name="TextBox 11" id="11"/>
          <p:cNvSpPr txBox="true"/>
          <p:nvPr/>
        </p:nvSpPr>
        <p:spPr>
          <a:xfrm rot="0">
            <a:off x="822002" y="6276268"/>
            <a:ext cx="6764826" cy="2130425"/>
          </a:xfrm>
          <a:prstGeom prst="rect">
            <a:avLst/>
          </a:prstGeom>
        </p:spPr>
        <p:txBody>
          <a:bodyPr anchor="t" rtlCol="false" tIns="0" lIns="0" bIns="0" rIns="0">
            <a:spAutoFit/>
          </a:bodyPr>
          <a:lstStyle/>
          <a:p>
            <a:pPr algn="l">
              <a:lnSpc>
                <a:spcPts val="2800"/>
              </a:lnSpc>
            </a:pPr>
            <a:r>
              <a:rPr lang="en-US" sz="2000">
                <a:solidFill>
                  <a:srgbClr val="000000">
                    <a:alpha val="80000"/>
                  </a:srgbClr>
                </a:solidFill>
                <a:latin typeface="Poppins"/>
                <a:ea typeface="Poppins"/>
                <a:cs typeface="Poppins"/>
                <a:sym typeface="Poppins"/>
              </a:rPr>
              <a:t>Impact: Can cause delays or</a:t>
            </a:r>
            <a:r>
              <a:rPr lang="en-US" sz="2000" strike="noStrike" u="none">
                <a:solidFill>
                  <a:srgbClr val="000000">
                    <a:alpha val="80000"/>
                  </a:srgbClr>
                </a:solidFill>
                <a:latin typeface="Poppins"/>
                <a:ea typeface="Poppins"/>
                <a:cs typeface="Poppins"/>
                <a:sym typeface="Poppins"/>
              </a:rPr>
              <a:t> jeopardize loan approval.</a:t>
            </a:r>
          </a:p>
          <a:p>
            <a:pPr algn="l">
              <a:lnSpc>
                <a:spcPts val="2800"/>
              </a:lnSpc>
            </a:pPr>
          </a:p>
          <a:p>
            <a:pPr algn="l">
              <a:lnSpc>
                <a:spcPts val="2800"/>
              </a:lnSpc>
            </a:pPr>
            <a:r>
              <a:rPr lang="en-US" sz="2000" strike="noStrike" u="none">
                <a:solidFill>
                  <a:srgbClr val="000000">
                    <a:alpha val="80000"/>
                  </a:srgbClr>
                </a:solidFill>
                <a:latin typeface="Poppins"/>
                <a:ea typeface="Poppins"/>
                <a:cs typeface="Poppins"/>
                <a:sym typeface="Poppins"/>
              </a:rPr>
              <a:t>**Tip:** Stay organized and submit documents promptly.</a:t>
            </a:r>
          </a:p>
          <a:p>
            <a:pPr algn="l">
              <a:lnSpc>
                <a:spcPts val="2800"/>
              </a:lnSpc>
            </a:pPr>
          </a:p>
        </p:txBody>
      </p:sp>
      <p:sp>
        <p:nvSpPr>
          <p:cNvPr name="TextBox 12" id="12"/>
          <p:cNvSpPr txBox="true"/>
          <p:nvPr/>
        </p:nvSpPr>
        <p:spPr>
          <a:xfrm rot="0">
            <a:off x="8468988" y="2307591"/>
            <a:ext cx="8790312" cy="2164716"/>
          </a:xfrm>
          <a:prstGeom prst="rect">
            <a:avLst/>
          </a:prstGeom>
        </p:spPr>
        <p:txBody>
          <a:bodyPr anchor="t" rtlCol="false" tIns="0" lIns="0" bIns="0" rIns="0">
            <a:spAutoFit/>
          </a:bodyPr>
          <a:lstStyle/>
          <a:p>
            <a:pPr algn="l" marL="0" indent="0" lvl="0">
              <a:lnSpc>
                <a:spcPts val="8080"/>
              </a:lnSpc>
            </a:pPr>
            <a:r>
              <a:rPr lang="en-US" b="true" sz="8000">
                <a:solidFill>
                  <a:srgbClr val="6FBE44"/>
                </a:solidFill>
                <a:latin typeface="Poppins Bold"/>
                <a:ea typeface="Poppins Bold"/>
                <a:cs typeface="Poppins Bold"/>
                <a:sym typeface="Poppins Bold"/>
              </a:rPr>
              <a:t>Missing Documents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0" y="9134962"/>
            <a:ext cx="13596073" cy="0"/>
          </a:xfrm>
          <a:prstGeom prst="line">
            <a:avLst/>
          </a:prstGeom>
          <a:ln cap="flat" w="38100">
            <a:solidFill>
              <a:srgbClr val="585859"/>
            </a:solidFill>
            <a:prstDash val="solid"/>
            <a:headEnd type="none" len="sm" w="sm"/>
            <a:tailEnd type="none" len="sm" w="sm"/>
          </a:ln>
        </p:spPr>
      </p:sp>
      <p:grpSp>
        <p:nvGrpSpPr>
          <p:cNvPr name="Group 3" id="3"/>
          <p:cNvGrpSpPr/>
          <p:nvPr/>
        </p:nvGrpSpPr>
        <p:grpSpPr>
          <a:xfrm rot="0">
            <a:off x="11206014" y="5355138"/>
            <a:ext cx="4780118" cy="69951"/>
            <a:chOff x="0" y="0"/>
            <a:chExt cx="1258961" cy="18423"/>
          </a:xfrm>
        </p:grpSpPr>
        <p:sp>
          <p:nvSpPr>
            <p:cNvPr name="Freeform 4" id="4"/>
            <p:cNvSpPr/>
            <p:nvPr/>
          </p:nvSpPr>
          <p:spPr>
            <a:xfrm flipH="false" flipV="false" rot="0">
              <a:off x="0" y="0"/>
              <a:ext cx="1258961" cy="18423"/>
            </a:xfrm>
            <a:custGeom>
              <a:avLst/>
              <a:gdLst/>
              <a:ahLst/>
              <a:cxnLst/>
              <a:rect r="r" b="b" t="t" l="l"/>
              <a:pathLst>
                <a:path h="18423" w="1258961">
                  <a:moveTo>
                    <a:pt x="9212" y="0"/>
                  </a:moveTo>
                  <a:lnTo>
                    <a:pt x="1249749" y="0"/>
                  </a:lnTo>
                  <a:cubicBezTo>
                    <a:pt x="1254837" y="0"/>
                    <a:pt x="1258961" y="4124"/>
                    <a:pt x="1258961" y="9212"/>
                  </a:cubicBezTo>
                  <a:lnTo>
                    <a:pt x="1258961" y="9212"/>
                  </a:lnTo>
                  <a:cubicBezTo>
                    <a:pt x="1258961" y="14299"/>
                    <a:pt x="1254837" y="18423"/>
                    <a:pt x="1249749" y="18423"/>
                  </a:cubicBezTo>
                  <a:lnTo>
                    <a:pt x="9212" y="18423"/>
                  </a:lnTo>
                  <a:cubicBezTo>
                    <a:pt x="4124" y="18423"/>
                    <a:pt x="0" y="14299"/>
                    <a:pt x="0" y="9212"/>
                  </a:cubicBezTo>
                  <a:lnTo>
                    <a:pt x="0" y="9212"/>
                  </a:lnTo>
                  <a:cubicBezTo>
                    <a:pt x="0" y="4124"/>
                    <a:pt x="4124" y="0"/>
                    <a:pt x="9212" y="0"/>
                  </a:cubicBezTo>
                  <a:close/>
                </a:path>
              </a:pathLst>
            </a:custGeom>
            <a:solidFill>
              <a:srgbClr val="6FBE44"/>
            </a:solidFill>
          </p:spPr>
        </p:sp>
        <p:sp>
          <p:nvSpPr>
            <p:cNvPr name="TextBox 5" id="5"/>
            <p:cNvSpPr txBox="true"/>
            <p:nvPr/>
          </p:nvSpPr>
          <p:spPr>
            <a:xfrm>
              <a:off x="0" y="-57150"/>
              <a:ext cx="1258961" cy="75573"/>
            </a:xfrm>
            <a:prstGeom prst="rect">
              <a:avLst/>
            </a:prstGeom>
          </p:spPr>
          <p:txBody>
            <a:bodyPr anchor="ctr" rtlCol="false" tIns="50800" lIns="50800" bIns="50800" rIns="50800"/>
            <a:lstStyle/>
            <a:p>
              <a:pPr algn="ctr">
                <a:lnSpc>
                  <a:spcPts val="2799"/>
                </a:lnSpc>
              </a:pPr>
            </a:p>
          </p:txBody>
        </p:sp>
      </p:grpSp>
      <p:grpSp>
        <p:nvGrpSpPr>
          <p:cNvPr name="Group 6" id="6"/>
          <p:cNvGrpSpPr/>
          <p:nvPr/>
        </p:nvGrpSpPr>
        <p:grpSpPr>
          <a:xfrm rot="0">
            <a:off x="1028700" y="4713864"/>
            <a:ext cx="7929514" cy="4960747"/>
            <a:chOff x="0" y="0"/>
            <a:chExt cx="1228489" cy="768550"/>
          </a:xfrm>
        </p:grpSpPr>
        <p:sp>
          <p:nvSpPr>
            <p:cNvPr name="Freeform 7" id="7"/>
            <p:cNvSpPr/>
            <p:nvPr/>
          </p:nvSpPr>
          <p:spPr>
            <a:xfrm flipH="false" flipV="false" rot="0">
              <a:off x="0" y="0"/>
              <a:ext cx="1228489" cy="768550"/>
            </a:xfrm>
            <a:custGeom>
              <a:avLst/>
              <a:gdLst/>
              <a:ahLst/>
              <a:cxnLst/>
              <a:rect r="r" b="b" t="t" l="l"/>
              <a:pathLst>
                <a:path h="768550" w="1228489">
                  <a:moveTo>
                    <a:pt x="33196" y="0"/>
                  </a:moveTo>
                  <a:lnTo>
                    <a:pt x="1195294" y="0"/>
                  </a:lnTo>
                  <a:cubicBezTo>
                    <a:pt x="1213627" y="0"/>
                    <a:pt x="1228489" y="14862"/>
                    <a:pt x="1228489" y="33196"/>
                  </a:cubicBezTo>
                  <a:lnTo>
                    <a:pt x="1228489" y="735354"/>
                  </a:lnTo>
                  <a:cubicBezTo>
                    <a:pt x="1228489" y="744158"/>
                    <a:pt x="1224992" y="752601"/>
                    <a:pt x="1218766" y="758827"/>
                  </a:cubicBezTo>
                  <a:cubicBezTo>
                    <a:pt x="1212541" y="765052"/>
                    <a:pt x="1204098" y="768550"/>
                    <a:pt x="1195294" y="768550"/>
                  </a:cubicBezTo>
                  <a:lnTo>
                    <a:pt x="33196" y="768550"/>
                  </a:lnTo>
                  <a:cubicBezTo>
                    <a:pt x="24392" y="768550"/>
                    <a:pt x="15948" y="765052"/>
                    <a:pt x="9723" y="758827"/>
                  </a:cubicBezTo>
                  <a:cubicBezTo>
                    <a:pt x="3497" y="752601"/>
                    <a:pt x="0" y="744158"/>
                    <a:pt x="0" y="735354"/>
                  </a:cubicBezTo>
                  <a:lnTo>
                    <a:pt x="0" y="33196"/>
                  </a:lnTo>
                  <a:cubicBezTo>
                    <a:pt x="0" y="24392"/>
                    <a:pt x="3497" y="15948"/>
                    <a:pt x="9723" y="9723"/>
                  </a:cubicBezTo>
                  <a:cubicBezTo>
                    <a:pt x="15948" y="3497"/>
                    <a:pt x="24392" y="0"/>
                    <a:pt x="33196" y="0"/>
                  </a:cubicBezTo>
                  <a:close/>
                </a:path>
              </a:pathLst>
            </a:custGeom>
            <a:blipFill>
              <a:blip r:embed="rId2"/>
              <a:stretch>
                <a:fillRect l="0" t="-3248" r="0" b="-3248"/>
              </a:stretch>
            </a:blipFill>
          </p:spPr>
        </p:sp>
      </p:grpSp>
      <p:grpSp>
        <p:nvGrpSpPr>
          <p:cNvPr name="Group 8" id="8"/>
          <p:cNvGrpSpPr/>
          <p:nvPr/>
        </p:nvGrpSpPr>
        <p:grpSpPr>
          <a:xfrm rot="0">
            <a:off x="10000223" y="294558"/>
            <a:ext cx="8047299" cy="4419306"/>
            <a:chOff x="0" y="0"/>
            <a:chExt cx="1490225" cy="818381"/>
          </a:xfrm>
        </p:grpSpPr>
        <p:sp>
          <p:nvSpPr>
            <p:cNvPr name="Freeform 9" id="9"/>
            <p:cNvSpPr/>
            <p:nvPr/>
          </p:nvSpPr>
          <p:spPr>
            <a:xfrm flipH="false" flipV="false" rot="0">
              <a:off x="0" y="0"/>
              <a:ext cx="1490225" cy="818381"/>
            </a:xfrm>
            <a:custGeom>
              <a:avLst/>
              <a:gdLst/>
              <a:ahLst/>
              <a:cxnLst/>
              <a:rect r="r" b="b" t="t" l="l"/>
              <a:pathLst>
                <a:path h="818381" w="1490225">
                  <a:moveTo>
                    <a:pt x="32710" y="0"/>
                  </a:moveTo>
                  <a:lnTo>
                    <a:pt x="1457515" y="0"/>
                  </a:lnTo>
                  <a:cubicBezTo>
                    <a:pt x="1475580" y="0"/>
                    <a:pt x="1490225" y="14645"/>
                    <a:pt x="1490225" y="32710"/>
                  </a:cubicBezTo>
                  <a:lnTo>
                    <a:pt x="1490225" y="785672"/>
                  </a:lnTo>
                  <a:cubicBezTo>
                    <a:pt x="1490225" y="794347"/>
                    <a:pt x="1486779" y="802667"/>
                    <a:pt x="1480645" y="808801"/>
                  </a:cubicBezTo>
                  <a:cubicBezTo>
                    <a:pt x="1474510" y="814935"/>
                    <a:pt x="1466190" y="818381"/>
                    <a:pt x="1457515" y="818381"/>
                  </a:cubicBezTo>
                  <a:lnTo>
                    <a:pt x="32710" y="818381"/>
                  </a:lnTo>
                  <a:cubicBezTo>
                    <a:pt x="24035" y="818381"/>
                    <a:pt x="15715" y="814935"/>
                    <a:pt x="9580" y="808801"/>
                  </a:cubicBezTo>
                  <a:cubicBezTo>
                    <a:pt x="3446" y="802667"/>
                    <a:pt x="0" y="794347"/>
                    <a:pt x="0" y="785672"/>
                  </a:cubicBezTo>
                  <a:lnTo>
                    <a:pt x="0" y="32710"/>
                  </a:lnTo>
                  <a:cubicBezTo>
                    <a:pt x="0" y="14645"/>
                    <a:pt x="14645" y="0"/>
                    <a:pt x="32710" y="0"/>
                  </a:cubicBezTo>
                  <a:close/>
                </a:path>
              </a:pathLst>
            </a:custGeom>
            <a:blipFill>
              <a:blip r:embed="rId3"/>
              <a:stretch>
                <a:fillRect l="0" t="-9408" r="0" b="-9408"/>
              </a:stretch>
            </a:blipFill>
          </p:spPr>
        </p:sp>
      </p:grpSp>
      <p:sp>
        <p:nvSpPr>
          <p:cNvPr name="TextBox 10" id="10"/>
          <p:cNvSpPr txBox="true"/>
          <p:nvPr/>
        </p:nvSpPr>
        <p:spPr>
          <a:xfrm rot="0">
            <a:off x="1028700" y="774738"/>
            <a:ext cx="8790312" cy="1145541"/>
          </a:xfrm>
          <a:prstGeom prst="rect">
            <a:avLst/>
          </a:prstGeom>
        </p:spPr>
        <p:txBody>
          <a:bodyPr anchor="t" rtlCol="false" tIns="0" lIns="0" bIns="0" rIns="0">
            <a:spAutoFit/>
          </a:bodyPr>
          <a:lstStyle/>
          <a:p>
            <a:pPr algn="l" marL="0" indent="0" lvl="0">
              <a:lnSpc>
                <a:spcPts val="8080"/>
              </a:lnSpc>
            </a:pPr>
            <a:r>
              <a:rPr lang="en-US" b="true" sz="8000">
                <a:solidFill>
                  <a:srgbClr val="585859"/>
                </a:solidFill>
                <a:latin typeface="Poppins Semi-Bold"/>
                <a:ea typeface="Poppins Semi-Bold"/>
                <a:cs typeface="Poppins Semi-Bold"/>
                <a:sym typeface="Poppins Semi-Bold"/>
              </a:rPr>
              <a:t>Pitfall #5:</a:t>
            </a:r>
          </a:p>
        </p:txBody>
      </p:sp>
      <p:sp>
        <p:nvSpPr>
          <p:cNvPr name="TextBox 11" id="11"/>
          <p:cNvSpPr txBox="true"/>
          <p:nvPr/>
        </p:nvSpPr>
        <p:spPr>
          <a:xfrm rot="0">
            <a:off x="10213659" y="5851314"/>
            <a:ext cx="6764826" cy="1778000"/>
          </a:xfrm>
          <a:prstGeom prst="rect">
            <a:avLst/>
          </a:prstGeom>
        </p:spPr>
        <p:txBody>
          <a:bodyPr anchor="t" rtlCol="false" tIns="0" lIns="0" bIns="0" rIns="0">
            <a:spAutoFit/>
          </a:bodyPr>
          <a:lstStyle/>
          <a:p>
            <a:pPr algn="l">
              <a:lnSpc>
                <a:spcPts val="2800"/>
              </a:lnSpc>
            </a:pPr>
            <a:r>
              <a:rPr lang="en-US" sz="2000">
                <a:solidFill>
                  <a:srgbClr val="000000">
                    <a:alpha val="80000"/>
                  </a:srgbClr>
                </a:solidFill>
                <a:latin typeface="Poppins"/>
                <a:ea typeface="Poppins"/>
                <a:cs typeface="Poppins"/>
                <a:sym typeface="Poppins"/>
              </a:rPr>
              <a:t>I</a:t>
            </a:r>
            <a:r>
              <a:rPr lang="en-US" sz="2000">
                <a:solidFill>
                  <a:srgbClr val="000000">
                    <a:alpha val="80000"/>
                  </a:srgbClr>
                </a:solidFill>
                <a:latin typeface="Poppins"/>
                <a:ea typeface="Poppins"/>
                <a:cs typeface="Poppins"/>
                <a:sym typeface="Poppins"/>
              </a:rPr>
              <a:t>mpact: Leads to f</a:t>
            </a:r>
            <a:r>
              <a:rPr lang="en-US" sz="2000" strike="noStrike" u="none">
                <a:solidFill>
                  <a:srgbClr val="000000">
                    <a:alpha val="80000"/>
                  </a:srgbClr>
                </a:solidFill>
                <a:latin typeface="Poppins"/>
                <a:ea typeface="Poppins"/>
                <a:cs typeface="Poppins"/>
                <a:sym typeface="Poppins"/>
              </a:rPr>
              <a:t>inancial strain and stress.</a:t>
            </a:r>
          </a:p>
          <a:p>
            <a:pPr algn="l">
              <a:lnSpc>
                <a:spcPts val="2800"/>
              </a:lnSpc>
            </a:pPr>
          </a:p>
          <a:p>
            <a:pPr algn="l">
              <a:lnSpc>
                <a:spcPts val="2800"/>
              </a:lnSpc>
            </a:pPr>
            <a:r>
              <a:rPr lang="en-US" sz="2000" strike="noStrike" u="none">
                <a:solidFill>
                  <a:srgbClr val="000000">
                    <a:alpha val="80000"/>
                  </a:srgbClr>
                </a:solidFill>
                <a:latin typeface="Poppins"/>
                <a:ea typeface="Poppins"/>
                <a:cs typeface="Poppins"/>
                <a:sym typeface="Poppins"/>
              </a:rPr>
              <a:t>**Tip:** Create a comfortable budget considering all costs.</a:t>
            </a:r>
          </a:p>
          <a:p>
            <a:pPr algn="l">
              <a:lnSpc>
                <a:spcPts val="2800"/>
              </a:lnSpc>
            </a:pPr>
          </a:p>
        </p:txBody>
      </p:sp>
      <p:sp>
        <p:nvSpPr>
          <p:cNvPr name="TextBox 12" id="12"/>
          <p:cNvSpPr txBox="true"/>
          <p:nvPr/>
        </p:nvSpPr>
        <p:spPr>
          <a:xfrm rot="0">
            <a:off x="822002" y="1986954"/>
            <a:ext cx="8790312" cy="2164716"/>
          </a:xfrm>
          <a:prstGeom prst="rect">
            <a:avLst/>
          </a:prstGeom>
        </p:spPr>
        <p:txBody>
          <a:bodyPr anchor="t" rtlCol="false" tIns="0" lIns="0" bIns="0" rIns="0">
            <a:spAutoFit/>
          </a:bodyPr>
          <a:lstStyle/>
          <a:p>
            <a:pPr algn="l">
              <a:lnSpc>
                <a:spcPts val="8080"/>
              </a:lnSpc>
            </a:pPr>
            <a:r>
              <a:rPr lang="en-US" sz="8000" b="true">
                <a:solidFill>
                  <a:srgbClr val="6FBE44"/>
                </a:solidFill>
                <a:latin typeface="Poppins Bold"/>
                <a:ea typeface="Poppins Bold"/>
                <a:cs typeface="Poppins Bold"/>
                <a:sym typeface="Poppins Bold"/>
              </a:rPr>
              <a:t>Overestimating</a:t>
            </a:r>
          </a:p>
          <a:p>
            <a:pPr algn="l" marL="0" indent="0" lvl="0">
              <a:lnSpc>
                <a:spcPts val="8080"/>
              </a:lnSpc>
            </a:pPr>
            <a:r>
              <a:rPr lang="en-US" b="true" sz="8000">
                <a:solidFill>
                  <a:srgbClr val="6FBE44"/>
                </a:solidFill>
                <a:latin typeface="Poppins Bold"/>
                <a:ea typeface="Poppins Bold"/>
                <a:cs typeface="Poppins Bold"/>
                <a:sym typeface="Poppins Bold"/>
              </a:rPr>
              <a:t>your budget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0" y="9134962"/>
            <a:ext cx="13596073" cy="0"/>
          </a:xfrm>
          <a:prstGeom prst="line">
            <a:avLst/>
          </a:prstGeom>
          <a:ln cap="flat" w="38100">
            <a:solidFill>
              <a:srgbClr val="585859"/>
            </a:solidFill>
            <a:prstDash val="solid"/>
            <a:headEnd type="none" len="sm" w="sm"/>
            <a:tailEnd type="none" len="sm" w="sm"/>
          </a:ln>
        </p:spPr>
      </p:sp>
      <p:grpSp>
        <p:nvGrpSpPr>
          <p:cNvPr name="Group 3" id="3"/>
          <p:cNvGrpSpPr/>
          <p:nvPr/>
        </p:nvGrpSpPr>
        <p:grpSpPr>
          <a:xfrm rot="0">
            <a:off x="12371144" y="4713864"/>
            <a:ext cx="4780118" cy="69951"/>
            <a:chOff x="0" y="0"/>
            <a:chExt cx="1258961" cy="18423"/>
          </a:xfrm>
        </p:grpSpPr>
        <p:sp>
          <p:nvSpPr>
            <p:cNvPr name="Freeform 4" id="4"/>
            <p:cNvSpPr/>
            <p:nvPr/>
          </p:nvSpPr>
          <p:spPr>
            <a:xfrm flipH="false" flipV="false" rot="0">
              <a:off x="0" y="0"/>
              <a:ext cx="1258961" cy="18423"/>
            </a:xfrm>
            <a:custGeom>
              <a:avLst/>
              <a:gdLst/>
              <a:ahLst/>
              <a:cxnLst/>
              <a:rect r="r" b="b" t="t" l="l"/>
              <a:pathLst>
                <a:path h="18423" w="1258961">
                  <a:moveTo>
                    <a:pt x="9212" y="0"/>
                  </a:moveTo>
                  <a:lnTo>
                    <a:pt x="1249749" y="0"/>
                  </a:lnTo>
                  <a:cubicBezTo>
                    <a:pt x="1254837" y="0"/>
                    <a:pt x="1258961" y="4124"/>
                    <a:pt x="1258961" y="9212"/>
                  </a:cubicBezTo>
                  <a:lnTo>
                    <a:pt x="1258961" y="9212"/>
                  </a:lnTo>
                  <a:cubicBezTo>
                    <a:pt x="1258961" y="14299"/>
                    <a:pt x="1254837" y="18423"/>
                    <a:pt x="1249749" y="18423"/>
                  </a:cubicBezTo>
                  <a:lnTo>
                    <a:pt x="9212" y="18423"/>
                  </a:lnTo>
                  <a:cubicBezTo>
                    <a:pt x="4124" y="18423"/>
                    <a:pt x="0" y="14299"/>
                    <a:pt x="0" y="9212"/>
                  </a:cubicBezTo>
                  <a:lnTo>
                    <a:pt x="0" y="9212"/>
                  </a:lnTo>
                  <a:cubicBezTo>
                    <a:pt x="0" y="4124"/>
                    <a:pt x="4124" y="0"/>
                    <a:pt x="9212" y="0"/>
                  </a:cubicBezTo>
                  <a:close/>
                </a:path>
              </a:pathLst>
            </a:custGeom>
            <a:solidFill>
              <a:srgbClr val="6FBE44"/>
            </a:solidFill>
          </p:spPr>
        </p:sp>
        <p:sp>
          <p:nvSpPr>
            <p:cNvPr name="TextBox 5" id="5"/>
            <p:cNvSpPr txBox="true"/>
            <p:nvPr/>
          </p:nvSpPr>
          <p:spPr>
            <a:xfrm>
              <a:off x="0" y="-57150"/>
              <a:ext cx="1258961" cy="75573"/>
            </a:xfrm>
            <a:prstGeom prst="rect">
              <a:avLst/>
            </a:prstGeom>
          </p:spPr>
          <p:txBody>
            <a:bodyPr anchor="ctr" rtlCol="false" tIns="50800" lIns="50800" bIns="50800" rIns="50800"/>
            <a:lstStyle/>
            <a:p>
              <a:pPr algn="ctr">
                <a:lnSpc>
                  <a:spcPts val="2799"/>
                </a:lnSpc>
              </a:pPr>
            </a:p>
          </p:txBody>
        </p:sp>
      </p:grpSp>
      <p:grpSp>
        <p:nvGrpSpPr>
          <p:cNvPr name="Group 6" id="6"/>
          <p:cNvGrpSpPr/>
          <p:nvPr/>
        </p:nvGrpSpPr>
        <p:grpSpPr>
          <a:xfrm rot="0">
            <a:off x="223963" y="322537"/>
            <a:ext cx="7586828" cy="4960747"/>
            <a:chOff x="0" y="0"/>
            <a:chExt cx="1175398" cy="768550"/>
          </a:xfrm>
        </p:grpSpPr>
        <p:sp>
          <p:nvSpPr>
            <p:cNvPr name="Freeform 7" id="7"/>
            <p:cNvSpPr/>
            <p:nvPr/>
          </p:nvSpPr>
          <p:spPr>
            <a:xfrm flipH="false" flipV="false" rot="0">
              <a:off x="0" y="0"/>
              <a:ext cx="1175398" cy="768550"/>
            </a:xfrm>
            <a:custGeom>
              <a:avLst/>
              <a:gdLst/>
              <a:ahLst/>
              <a:cxnLst/>
              <a:rect r="r" b="b" t="t" l="l"/>
              <a:pathLst>
                <a:path h="768550" w="1175398">
                  <a:moveTo>
                    <a:pt x="34695" y="0"/>
                  </a:moveTo>
                  <a:lnTo>
                    <a:pt x="1140703" y="0"/>
                  </a:lnTo>
                  <a:cubicBezTo>
                    <a:pt x="1159865" y="0"/>
                    <a:pt x="1175398" y="15533"/>
                    <a:pt x="1175398" y="34695"/>
                  </a:cubicBezTo>
                  <a:lnTo>
                    <a:pt x="1175398" y="733855"/>
                  </a:lnTo>
                  <a:cubicBezTo>
                    <a:pt x="1175398" y="753016"/>
                    <a:pt x="1159865" y="768550"/>
                    <a:pt x="1140703" y="768550"/>
                  </a:cubicBezTo>
                  <a:lnTo>
                    <a:pt x="34695" y="768550"/>
                  </a:lnTo>
                  <a:cubicBezTo>
                    <a:pt x="15533" y="768550"/>
                    <a:pt x="0" y="753016"/>
                    <a:pt x="0" y="733855"/>
                  </a:cubicBezTo>
                  <a:lnTo>
                    <a:pt x="0" y="34695"/>
                  </a:lnTo>
                  <a:cubicBezTo>
                    <a:pt x="0" y="15533"/>
                    <a:pt x="15533" y="0"/>
                    <a:pt x="34695" y="0"/>
                  </a:cubicBezTo>
                  <a:close/>
                </a:path>
              </a:pathLst>
            </a:custGeom>
            <a:blipFill>
              <a:blip r:embed="rId2"/>
              <a:stretch>
                <a:fillRect l="0" t="-4101" r="0" b="-4101"/>
              </a:stretch>
            </a:blipFill>
          </p:spPr>
        </p:sp>
      </p:grpSp>
      <p:grpSp>
        <p:nvGrpSpPr>
          <p:cNvPr name="Group 8" id="8"/>
          <p:cNvGrpSpPr/>
          <p:nvPr/>
        </p:nvGrpSpPr>
        <p:grpSpPr>
          <a:xfrm rot="0">
            <a:off x="9144000" y="5283284"/>
            <a:ext cx="8047299" cy="3123408"/>
            <a:chOff x="0" y="0"/>
            <a:chExt cx="1490225" cy="578403"/>
          </a:xfrm>
        </p:grpSpPr>
        <p:sp>
          <p:nvSpPr>
            <p:cNvPr name="Freeform 9" id="9"/>
            <p:cNvSpPr/>
            <p:nvPr/>
          </p:nvSpPr>
          <p:spPr>
            <a:xfrm flipH="false" flipV="false" rot="0">
              <a:off x="0" y="0"/>
              <a:ext cx="1490225" cy="578403"/>
            </a:xfrm>
            <a:custGeom>
              <a:avLst/>
              <a:gdLst/>
              <a:ahLst/>
              <a:cxnLst/>
              <a:rect r="r" b="b" t="t" l="l"/>
              <a:pathLst>
                <a:path h="578403" w="1490225">
                  <a:moveTo>
                    <a:pt x="32710" y="0"/>
                  </a:moveTo>
                  <a:lnTo>
                    <a:pt x="1457515" y="0"/>
                  </a:lnTo>
                  <a:cubicBezTo>
                    <a:pt x="1475580" y="0"/>
                    <a:pt x="1490225" y="14645"/>
                    <a:pt x="1490225" y="32710"/>
                  </a:cubicBezTo>
                  <a:lnTo>
                    <a:pt x="1490225" y="545693"/>
                  </a:lnTo>
                  <a:cubicBezTo>
                    <a:pt x="1490225" y="563758"/>
                    <a:pt x="1475580" y="578403"/>
                    <a:pt x="1457515" y="578403"/>
                  </a:cubicBezTo>
                  <a:lnTo>
                    <a:pt x="32710" y="578403"/>
                  </a:lnTo>
                  <a:cubicBezTo>
                    <a:pt x="14645" y="578403"/>
                    <a:pt x="0" y="563758"/>
                    <a:pt x="0" y="545693"/>
                  </a:cubicBezTo>
                  <a:lnTo>
                    <a:pt x="0" y="32710"/>
                  </a:lnTo>
                  <a:cubicBezTo>
                    <a:pt x="0" y="14645"/>
                    <a:pt x="14645" y="0"/>
                    <a:pt x="32710" y="0"/>
                  </a:cubicBezTo>
                  <a:close/>
                </a:path>
              </a:pathLst>
            </a:custGeom>
            <a:blipFill>
              <a:blip r:embed="rId3"/>
              <a:stretch>
                <a:fillRect l="0" t="-35827" r="0" b="-35827"/>
              </a:stretch>
            </a:blipFill>
          </p:spPr>
        </p:sp>
      </p:grpSp>
      <p:sp>
        <p:nvSpPr>
          <p:cNvPr name="TextBox 10" id="10"/>
          <p:cNvSpPr txBox="true"/>
          <p:nvPr/>
        </p:nvSpPr>
        <p:spPr>
          <a:xfrm rot="0">
            <a:off x="8468988" y="1095375"/>
            <a:ext cx="8790312" cy="1145541"/>
          </a:xfrm>
          <a:prstGeom prst="rect">
            <a:avLst/>
          </a:prstGeom>
        </p:spPr>
        <p:txBody>
          <a:bodyPr anchor="t" rtlCol="false" tIns="0" lIns="0" bIns="0" rIns="0">
            <a:spAutoFit/>
          </a:bodyPr>
          <a:lstStyle/>
          <a:p>
            <a:pPr algn="l" marL="0" indent="0" lvl="0">
              <a:lnSpc>
                <a:spcPts val="8080"/>
              </a:lnSpc>
            </a:pPr>
            <a:r>
              <a:rPr lang="en-US" b="true" sz="8000">
                <a:solidFill>
                  <a:srgbClr val="585859"/>
                </a:solidFill>
                <a:latin typeface="Poppins Semi-Bold"/>
                <a:ea typeface="Poppins Semi-Bold"/>
                <a:cs typeface="Poppins Semi-Bold"/>
                <a:sym typeface="Poppins Semi-Bold"/>
              </a:rPr>
              <a:t>Pitfall #6:</a:t>
            </a:r>
          </a:p>
        </p:txBody>
      </p:sp>
      <p:sp>
        <p:nvSpPr>
          <p:cNvPr name="TextBox 11" id="11"/>
          <p:cNvSpPr txBox="true"/>
          <p:nvPr/>
        </p:nvSpPr>
        <p:spPr>
          <a:xfrm rot="0">
            <a:off x="634964" y="6062510"/>
            <a:ext cx="6764826" cy="2835275"/>
          </a:xfrm>
          <a:prstGeom prst="rect">
            <a:avLst/>
          </a:prstGeom>
        </p:spPr>
        <p:txBody>
          <a:bodyPr anchor="t" rtlCol="false" tIns="0" lIns="0" bIns="0" rIns="0">
            <a:spAutoFit/>
          </a:bodyPr>
          <a:lstStyle/>
          <a:p>
            <a:pPr algn="l">
              <a:lnSpc>
                <a:spcPts val="2800"/>
              </a:lnSpc>
            </a:pPr>
            <a:r>
              <a:rPr lang="en-US" sz="2000">
                <a:solidFill>
                  <a:srgbClr val="000000">
                    <a:alpha val="80000"/>
                  </a:srgbClr>
                </a:solidFill>
                <a:latin typeface="Poppins"/>
                <a:ea typeface="Poppins"/>
                <a:cs typeface="Poppins"/>
                <a:sym typeface="Poppins"/>
              </a:rPr>
              <a:t>Impact: Overlooking costs like taxes </a:t>
            </a:r>
            <a:r>
              <a:rPr lang="en-US" sz="2000" strike="noStrike" u="none">
                <a:solidFill>
                  <a:srgbClr val="000000">
                    <a:alpha val="80000"/>
                  </a:srgbClr>
                </a:solidFill>
                <a:latin typeface="Poppins"/>
                <a:ea typeface="Poppins"/>
                <a:cs typeface="Poppins"/>
                <a:sym typeface="Poppins"/>
              </a:rPr>
              <a:t>and insurance can affect affordability. Also upfront costs, like appraisal and inspection fees, and of course closing costs.</a:t>
            </a:r>
          </a:p>
          <a:p>
            <a:pPr algn="l">
              <a:lnSpc>
                <a:spcPts val="2800"/>
              </a:lnSpc>
            </a:pPr>
          </a:p>
          <a:p>
            <a:pPr algn="l">
              <a:lnSpc>
                <a:spcPts val="2800"/>
              </a:lnSpc>
            </a:pPr>
            <a:r>
              <a:rPr lang="en-US" sz="2000" strike="noStrike" u="none">
                <a:solidFill>
                  <a:srgbClr val="000000">
                    <a:alpha val="80000"/>
                  </a:srgbClr>
                </a:solidFill>
                <a:latin typeface="Poppins"/>
                <a:ea typeface="Poppins"/>
                <a:cs typeface="Poppins"/>
                <a:sym typeface="Poppins"/>
              </a:rPr>
              <a:t>**Tip:** Work with our team to understand the full financial picture.</a:t>
            </a:r>
          </a:p>
          <a:p>
            <a:pPr algn="l">
              <a:lnSpc>
                <a:spcPts val="2800"/>
              </a:lnSpc>
            </a:pPr>
          </a:p>
        </p:txBody>
      </p:sp>
      <p:sp>
        <p:nvSpPr>
          <p:cNvPr name="TextBox 12" id="12"/>
          <p:cNvSpPr txBox="true"/>
          <p:nvPr/>
        </p:nvSpPr>
        <p:spPr>
          <a:xfrm rot="0">
            <a:off x="8468988" y="2307591"/>
            <a:ext cx="8790312" cy="2164716"/>
          </a:xfrm>
          <a:prstGeom prst="rect">
            <a:avLst/>
          </a:prstGeom>
        </p:spPr>
        <p:txBody>
          <a:bodyPr anchor="t" rtlCol="false" tIns="0" lIns="0" bIns="0" rIns="0">
            <a:spAutoFit/>
          </a:bodyPr>
          <a:lstStyle/>
          <a:p>
            <a:pPr algn="l" marL="0" indent="0" lvl="0">
              <a:lnSpc>
                <a:spcPts val="8080"/>
              </a:lnSpc>
            </a:pPr>
            <a:r>
              <a:rPr lang="en-US" b="true" sz="8000">
                <a:solidFill>
                  <a:srgbClr val="6FBE44"/>
                </a:solidFill>
                <a:latin typeface="Poppins Semi-Bold"/>
                <a:ea typeface="Poppins Semi-Bold"/>
                <a:cs typeface="Poppins Semi-Bold"/>
                <a:sym typeface="Poppins Semi-Bold"/>
              </a:rPr>
              <a:t>Ignoring additional Costs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0" y="9134962"/>
            <a:ext cx="13596073" cy="0"/>
          </a:xfrm>
          <a:prstGeom prst="line">
            <a:avLst/>
          </a:prstGeom>
          <a:ln cap="flat" w="38100">
            <a:solidFill>
              <a:srgbClr val="585859"/>
            </a:solidFill>
            <a:prstDash val="solid"/>
            <a:headEnd type="none" len="sm" w="sm"/>
            <a:tailEnd type="none" len="sm" w="sm"/>
          </a:ln>
        </p:spPr>
      </p:sp>
      <p:grpSp>
        <p:nvGrpSpPr>
          <p:cNvPr name="Group 3" id="3"/>
          <p:cNvGrpSpPr/>
          <p:nvPr/>
        </p:nvGrpSpPr>
        <p:grpSpPr>
          <a:xfrm rot="0">
            <a:off x="11206014" y="5355138"/>
            <a:ext cx="4780118" cy="69951"/>
            <a:chOff x="0" y="0"/>
            <a:chExt cx="1258961" cy="18423"/>
          </a:xfrm>
        </p:grpSpPr>
        <p:sp>
          <p:nvSpPr>
            <p:cNvPr name="Freeform 4" id="4"/>
            <p:cNvSpPr/>
            <p:nvPr/>
          </p:nvSpPr>
          <p:spPr>
            <a:xfrm flipH="false" flipV="false" rot="0">
              <a:off x="0" y="0"/>
              <a:ext cx="1258961" cy="18423"/>
            </a:xfrm>
            <a:custGeom>
              <a:avLst/>
              <a:gdLst/>
              <a:ahLst/>
              <a:cxnLst/>
              <a:rect r="r" b="b" t="t" l="l"/>
              <a:pathLst>
                <a:path h="18423" w="1258961">
                  <a:moveTo>
                    <a:pt x="9212" y="0"/>
                  </a:moveTo>
                  <a:lnTo>
                    <a:pt x="1249749" y="0"/>
                  </a:lnTo>
                  <a:cubicBezTo>
                    <a:pt x="1254837" y="0"/>
                    <a:pt x="1258961" y="4124"/>
                    <a:pt x="1258961" y="9212"/>
                  </a:cubicBezTo>
                  <a:lnTo>
                    <a:pt x="1258961" y="9212"/>
                  </a:lnTo>
                  <a:cubicBezTo>
                    <a:pt x="1258961" y="14299"/>
                    <a:pt x="1254837" y="18423"/>
                    <a:pt x="1249749" y="18423"/>
                  </a:cubicBezTo>
                  <a:lnTo>
                    <a:pt x="9212" y="18423"/>
                  </a:lnTo>
                  <a:cubicBezTo>
                    <a:pt x="4124" y="18423"/>
                    <a:pt x="0" y="14299"/>
                    <a:pt x="0" y="9212"/>
                  </a:cubicBezTo>
                  <a:lnTo>
                    <a:pt x="0" y="9212"/>
                  </a:lnTo>
                  <a:cubicBezTo>
                    <a:pt x="0" y="4124"/>
                    <a:pt x="4124" y="0"/>
                    <a:pt x="9212" y="0"/>
                  </a:cubicBezTo>
                  <a:close/>
                </a:path>
              </a:pathLst>
            </a:custGeom>
            <a:solidFill>
              <a:srgbClr val="6FBE44"/>
            </a:solidFill>
          </p:spPr>
        </p:sp>
        <p:sp>
          <p:nvSpPr>
            <p:cNvPr name="TextBox 5" id="5"/>
            <p:cNvSpPr txBox="true"/>
            <p:nvPr/>
          </p:nvSpPr>
          <p:spPr>
            <a:xfrm>
              <a:off x="0" y="-57150"/>
              <a:ext cx="1258961" cy="75573"/>
            </a:xfrm>
            <a:prstGeom prst="rect">
              <a:avLst/>
            </a:prstGeom>
          </p:spPr>
          <p:txBody>
            <a:bodyPr anchor="ctr" rtlCol="false" tIns="50800" lIns="50800" bIns="50800" rIns="50800"/>
            <a:lstStyle/>
            <a:p>
              <a:pPr algn="ctr">
                <a:lnSpc>
                  <a:spcPts val="2799"/>
                </a:lnSpc>
              </a:pPr>
            </a:p>
          </p:txBody>
        </p:sp>
      </p:grpSp>
      <p:grpSp>
        <p:nvGrpSpPr>
          <p:cNvPr name="Group 6" id="6"/>
          <p:cNvGrpSpPr/>
          <p:nvPr/>
        </p:nvGrpSpPr>
        <p:grpSpPr>
          <a:xfrm rot="0">
            <a:off x="1028700" y="4713864"/>
            <a:ext cx="7929514" cy="4960747"/>
            <a:chOff x="0" y="0"/>
            <a:chExt cx="1228489" cy="768550"/>
          </a:xfrm>
        </p:grpSpPr>
        <p:sp>
          <p:nvSpPr>
            <p:cNvPr name="Freeform 7" id="7"/>
            <p:cNvSpPr/>
            <p:nvPr/>
          </p:nvSpPr>
          <p:spPr>
            <a:xfrm flipH="false" flipV="false" rot="0">
              <a:off x="0" y="0"/>
              <a:ext cx="1228489" cy="768550"/>
            </a:xfrm>
            <a:custGeom>
              <a:avLst/>
              <a:gdLst/>
              <a:ahLst/>
              <a:cxnLst/>
              <a:rect r="r" b="b" t="t" l="l"/>
              <a:pathLst>
                <a:path h="768550" w="1228489">
                  <a:moveTo>
                    <a:pt x="33196" y="0"/>
                  </a:moveTo>
                  <a:lnTo>
                    <a:pt x="1195294" y="0"/>
                  </a:lnTo>
                  <a:cubicBezTo>
                    <a:pt x="1213627" y="0"/>
                    <a:pt x="1228489" y="14862"/>
                    <a:pt x="1228489" y="33196"/>
                  </a:cubicBezTo>
                  <a:lnTo>
                    <a:pt x="1228489" y="735354"/>
                  </a:lnTo>
                  <a:cubicBezTo>
                    <a:pt x="1228489" y="744158"/>
                    <a:pt x="1224992" y="752601"/>
                    <a:pt x="1218766" y="758827"/>
                  </a:cubicBezTo>
                  <a:cubicBezTo>
                    <a:pt x="1212541" y="765052"/>
                    <a:pt x="1204098" y="768550"/>
                    <a:pt x="1195294" y="768550"/>
                  </a:cubicBezTo>
                  <a:lnTo>
                    <a:pt x="33196" y="768550"/>
                  </a:lnTo>
                  <a:cubicBezTo>
                    <a:pt x="24392" y="768550"/>
                    <a:pt x="15948" y="765052"/>
                    <a:pt x="9723" y="758827"/>
                  </a:cubicBezTo>
                  <a:cubicBezTo>
                    <a:pt x="3497" y="752601"/>
                    <a:pt x="0" y="744158"/>
                    <a:pt x="0" y="735354"/>
                  </a:cubicBezTo>
                  <a:lnTo>
                    <a:pt x="0" y="33196"/>
                  </a:lnTo>
                  <a:cubicBezTo>
                    <a:pt x="0" y="24392"/>
                    <a:pt x="3497" y="15948"/>
                    <a:pt x="9723" y="9723"/>
                  </a:cubicBezTo>
                  <a:cubicBezTo>
                    <a:pt x="15948" y="3497"/>
                    <a:pt x="24392" y="0"/>
                    <a:pt x="33196" y="0"/>
                  </a:cubicBezTo>
                  <a:close/>
                </a:path>
              </a:pathLst>
            </a:custGeom>
            <a:blipFill>
              <a:blip r:embed="rId2"/>
              <a:stretch>
                <a:fillRect l="0" t="-3248" r="0" b="-3248"/>
              </a:stretch>
            </a:blipFill>
          </p:spPr>
        </p:sp>
      </p:grpSp>
      <p:sp>
        <p:nvSpPr>
          <p:cNvPr name="TextBox 8" id="8"/>
          <p:cNvSpPr txBox="true"/>
          <p:nvPr/>
        </p:nvSpPr>
        <p:spPr>
          <a:xfrm rot="0">
            <a:off x="822002" y="774738"/>
            <a:ext cx="8790312" cy="1145541"/>
          </a:xfrm>
          <a:prstGeom prst="rect">
            <a:avLst/>
          </a:prstGeom>
        </p:spPr>
        <p:txBody>
          <a:bodyPr anchor="t" rtlCol="false" tIns="0" lIns="0" bIns="0" rIns="0">
            <a:spAutoFit/>
          </a:bodyPr>
          <a:lstStyle/>
          <a:p>
            <a:pPr algn="l" marL="0" indent="0" lvl="0">
              <a:lnSpc>
                <a:spcPts val="8080"/>
              </a:lnSpc>
            </a:pPr>
            <a:r>
              <a:rPr lang="en-US" b="true" sz="8000">
                <a:solidFill>
                  <a:srgbClr val="585859"/>
                </a:solidFill>
                <a:latin typeface="Poppins Semi-Bold"/>
                <a:ea typeface="Poppins Semi-Bold"/>
                <a:cs typeface="Poppins Semi-Bold"/>
                <a:sym typeface="Poppins Semi-Bold"/>
              </a:rPr>
              <a:t>Pitfall #7:</a:t>
            </a:r>
          </a:p>
        </p:txBody>
      </p:sp>
      <p:sp>
        <p:nvSpPr>
          <p:cNvPr name="TextBox 9" id="9"/>
          <p:cNvSpPr txBox="true"/>
          <p:nvPr/>
        </p:nvSpPr>
        <p:spPr>
          <a:xfrm rot="0">
            <a:off x="10213659" y="5851314"/>
            <a:ext cx="6764826" cy="2130425"/>
          </a:xfrm>
          <a:prstGeom prst="rect">
            <a:avLst/>
          </a:prstGeom>
        </p:spPr>
        <p:txBody>
          <a:bodyPr anchor="t" rtlCol="false" tIns="0" lIns="0" bIns="0" rIns="0">
            <a:spAutoFit/>
          </a:bodyPr>
          <a:lstStyle/>
          <a:p>
            <a:pPr algn="l">
              <a:lnSpc>
                <a:spcPts val="2800"/>
              </a:lnSpc>
            </a:pPr>
            <a:r>
              <a:rPr lang="en-US" sz="2000">
                <a:solidFill>
                  <a:srgbClr val="000000">
                    <a:alpha val="80000"/>
                  </a:srgbClr>
                </a:solidFill>
                <a:latin typeface="Poppins"/>
                <a:ea typeface="Poppins"/>
                <a:cs typeface="Poppins"/>
                <a:sym typeface="Poppins"/>
              </a:rPr>
              <a:t>I</a:t>
            </a:r>
            <a:r>
              <a:rPr lang="en-US" sz="2000">
                <a:solidFill>
                  <a:srgbClr val="000000">
                    <a:alpha val="80000"/>
                  </a:srgbClr>
                </a:solidFill>
                <a:latin typeface="Poppins"/>
                <a:ea typeface="Poppins"/>
                <a:cs typeface="Poppins"/>
                <a:sym typeface="Poppins"/>
              </a:rPr>
              <a:t>mpact: Changes may require updates to your appl</a:t>
            </a:r>
            <a:r>
              <a:rPr lang="en-US" sz="2000" strike="noStrike" u="none">
                <a:solidFill>
                  <a:srgbClr val="000000">
                    <a:alpha val="80000"/>
                  </a:srgbClr>
                </a:solidFill>
                <a:latin typeface="Poppins"/>
                <a:ea typeface="Poppins"/>
                <a:cs typeface="Poppins"/>
                <a:sym typeface="Poppins"/>
              </a:rPr>
              <a:t>ication.</a:t>
            </a:r>
          </a:p>
          <a:p>
            <a:pPr algn="l">
              <a:lnSpc>
                <a:spcPts val="2800"/>
              </a:lnSpc>
            </a:pPr>
          </a:p>
          <a:p>
            <a:pPr algn="l">
              <a:lnSpc>
                <a:spcPts val="2800"/>
              </a:lnSpc>
            </a:pPr>
            <a:r>
              <a:rPr lang="en-US" sz="2000" strike="noStrike" u="none">
                <a:solidFill>
                  <a:srgbClr val="000000">
                    <a:alpha val="80000"/>
                  </a:srgbClr>
                </a:solidFill>
                <a:latin typeface="Poppins"/>
                <a:ea typeface="Poppins"/>
                <a:cs typeface="Poppins"/>
                <a:sym typeface="Poppins"/>
              </a:rPr>
              <a:t>**Tip:** Stay in touch with your lender for smooth processing.</a:t>
            </a:r>
          </a:p>
          <a:p>
            <a:pPr algn="l">
              <a:lnSpc>
                <a:spcPts val="2800"/>
              </a:lnSpc>
            </a:pPr>
          </a:p>
        </p:txBody>
      </p:sp>
      <p:sp>
        <p:nvSpPr>
          <p:cNvPr name="TextBox 10" id="10"/>
          <p:cNvSpPr txBox="true"/>
          <p:nvPr/>
        </p:nvSpPr>
        <p:spPr>
          <a:xfrm rot="0">
            <a:off x="822002" y="1986954"/>
            <a:ext cx="16726078" cy="2164716"/>
          </a:xfrm>
          <a:prstGeom prst="rect">
            <a:avLst/>
          </a:prstGeom>
        </p:spPr>
        <p:txBody>
          <a:bodyPr anchor="t" rtlCol="false" tIns="0" lIns="0" bIns="0" rIns="0">
            <a:spAutoFit/>
          </a:bodyPr>
          <a:lstStyle/>
          <a:p>
            <a:pPr algn="l" marL="0" indent="0" lvl="0">
              <a:lnSpc>
                <a:spcPts val="8080"/>
              </a:lnSpc>
            </a:pPr>
            <a:r>
              <a:rPr lang="en-US" b="true" sz="8000">
                <a:solidFill>
                  <a:srgbClr val="6FBE44"/>
                </a:solidFill>
                <a:latin typeface="Poppins Bold"/>
                <a:ea typeface="Poppins Bold"/>
                <a:cs typeface="Poppins Bold"/>
                <a:sym typeface="Poppins Bold"/>
              </a:rPr>
              <a:t>Failing to communicate with your Lender Team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CA7F976A62BF4886A242D0E9ED5452" ma:contentTypeVersion="15" ma:contentTypeDescription="Create a new document." ma:contentTypeScope="" ma:versionID="def84cdaae12a27163d9e974aa071086">
  <xsd:schema xmlns:xsd="http://www.w3.org/2001/XMLSchema" xmlns:xs="http://www.w3.org/2001/XMLSchema" xmlns:p="http://schemas.microsoft.com/office/2006/metadata/properties" xmlns:ns2="1cf5f50b-d37c-40f6-aa46-eee731846120" xmlns:ns3="93ec7618-3ef0-4da0-b726-b60bb790bd5e" xmlns:ns4="18422acb-dcfd-4889-bff4-33c7970708ad" targetNamespace="http://schemas.microsoft.com/office/2006/metadata/properties" ma:root="true" ma:fieldsID="80af332a15e19da20a538b8c7d80ac16" ns2:_="" ns3:_="" ns4:_="">
    <xsd:import namespace="1cf5f50b-d37c-40f6-aa46-eee731846120"/>
    <xsd:import namespace="93ec7618-3ef0-4da0-b726-b60bb790bd5e"/>
    <xsd:import namespace="18422acb-dcfd-4889-bff4-33c7970708ad"/>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f5f50b-d37c-40f6-aa46-eee7318461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635a8ce-c880-4cc5-be8a-93f962d8bfe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ec7618-3ef0-4da0-b726-b60bb790bd5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48ca90-4cfe-48b6-9741-66e1ef0a3800}" ma:internalName="TaxCatchAll" ma:showField="CatchAllData" ma:web="93ec7618-3ef0-4da0-b726-b60bb790bd5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8422acb-dcfd-4889-bff4-33c7970708ad"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cf5f50b-d37c-40f6-aa46-eee731846120">
      <Terms xmlns="http://schemas.microsoft.com/office/infopath/2007/PartnerControls"/>
    </lcf76f155ced4ddcb4097134ff3c332f>
    <TaxCatchAll xmlns="93ec7618-3ef0-4da0-b726-b60bb790bd5e" xsi:nil="true"/>
  </documentManagement>
</p:properties>
</file>

<file path=customXml/itemProps1.xml><?xml version="1.0" encoding="utf-8"?>
<ds:datastoreItem xmlns:ds="http://schemas.openxmlformats.org/officeDocument/2006/customXml" ds:itemID="{B6A0B94F-8C7F-46EA-AF38-BD2982AEE979}"/>
</file>

<file path=customXml/itemProps2.xml><?xml version="1.0" encoding="utf-8"?>
<ds:datastoreItem xmlns:ds="http://schemas.openxmlformats.org/officeDocument/2006/customXml" ds:itemID="{50AC1FBB-4B04-4F49-89AF-93DBBE8E4B08}"/>
</file>

<file path=customXml/itemProps3.xml><?xml version="1.0" encoding="utf-8"?>
<ds:datastoreItem xmlns:ds="http://schemas.openxmlformats.org/officeDocument/2006/customXml" ds:itemID="{968D82E5-0417-40B8-9310-8B5A8FB20922}"/>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pitfalls to avoid when you’re preapproved and looking</dc:title>
  <cp:revision>1</cp:revision>
  <dcterms:created xsi:type="dcterms:W3CDTF">2006-08-16T00:00:00Z</dcterms:created>
  <dcterms:modified xsi:type="dcterms:W3CDTF">2011-08-01T06:04:30Z</dcterms:modified>
  <dc:identifier>DAGj-x4NVq8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0x010100ECCA7F976A62BF4886A242D0E9ED5452</vt:lpwstr>
  </property>
</Properties>
</file>