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docProps/app.xml" ContentType="application/vnd.openxmlformats-officedocument.extended-properties+xml"/>
  <Override PartName="/docProps/core.xml" ContentType="application/vnd.openxmlformats-package.core-properties+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Lst>
  <p:sldSz cx="18288000" cy="10287000"/>
  <p:notesSz cx="6858000" cy="9144000"/>
  <p:embeddedFontLst>
    <p:embeddedFont>
      <p:font typeface="Poppins Bold" charset="1" panose="00000800000000000000"/>
      <p:regular r:id="rId14"/>
    </p:embeddedFont>
    <p:embeddedFont>
      <p:font typeface="Poppins Medium" charset="1" panose="00000600000000000000"/>
      <p:regular r:id="rId15"/>
    </p:embeddedFont>
    <p:embeddedFont>
      <p:font typeface="Canva Sans Bold" charset="1" panose="020B0803030501040103"/>
      <p:regular r:id="rId16"/>
    </p:embeddedFont>
    <p:embeddedFont>
      <p:font typeface="Poppins" charset="1" panose="00000500000000000000"/>
      <p:regular r:id="rId17"/>
    </p:embeddedFont>
    <p:embeddedFont>
      <p:font typeface="Poppins Semi-Bold" charset="1" panose="0000070000000000000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font" Target="fonts/font18.fntdata"/><Relationship Id="rId8" Type="http://schemas.openxmlformats.org/officeDocument/2006/relationships/slide" Target="slides/slide3.xml"/><Relationship Id="rId3" Type="http://schemas.openxmlformats.org/officeDocument/2006/relationships/viewProps" Target="viewProps.xml"/><Relationship Id="rId21"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font" Target="fonts/font17.fntdata"/><Relationship Id="rId7" Type="http://schemas.openxmlformats.org/officeDocument/2006/relationships/slide" Target="slides/slide2.xml"/><Relationship Id="rId16" Type="http://schemas.openxmlformats.org/officeDocument/2006/relationships/font" Target="fonts/font16.fntdata"/><Relationship Id="rId2" Type="http://schemas.openxmlformats.org/officeDocument/2006/relationships/presProps" Target="presProps.xml"/><Relationship Id="rId20" Type="http://schemas.openxmlformats.org/officeDocument/2006/relationships/customXml" Target="../customXml/item2.xml"/><Relationship Id="rId1" Type="http://schemas.openxmlformats.org/officeDocument/2006/relationships/slideMaster" Target="slideMasters/slideMaster1.xml"/><Relationship Id="rId11" Type="http://schemas.openxmlformats.org/officeDocument/2006/relationships/slide" Target="slides/slide6.xml"/><Relationship Id="rId6" Type="http://schemas.openxmlformats.org/officeDocument/2006/relationships/slide" Target="slides/slide1.xml"/><Relationship Id="rId15" Type="http://schemas.openxmlformats.org/officeDocument/2006/relationships/font" Target="fonts/font15.fntdata"/><Relationship Id="rId5"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customXml" Target="../customXml/item1.xml"/><Relationship Id="rId14" Type="http://schemas.openxmlformats.org/officeDocument/2006/relationships/font" Target="fonts/font14.fntdata"/><Relationship Id="rId4" Type="http://schemas.openxmlformats.org/officeDocument/2006/relationships/theme" Target="theme/theme1.xml"/><Relationship Id="rId9" Type="http://schemas.openxmlformats.org/officeDocument/2006/relationships/slide" Target="slides/slide4.xml"/></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7.png" Type="http://schemas.openxmlformats.org/officeDocument/2006/relationships/image"/><Relationship Id="rId8" Target="../media/image10.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svg" Type="http://schemas.openxmlformats.org/officeDocument/2006/relationships/image"/><Relationship Id="rId11" Target="../media/image15.png" Type="http://schemas.openxmlformats.org/officeDocument/2006/relationships/image"/><Relationship Id="rId12" Target="../media/image16.svg" Type="http://schemas.openxmlformats.org/officeDocument/2006/relationships/image"/><Relationship Id="rId13" Target="../media/image7.pn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11.png" Type="http://schemas.openxmlformats.org/officeDocument/2006/relationships/image"/><Relationship Id="rId8" Target="../media/image12.svg" Type="http://schemas.openxmlformats.org/officeDocument/2006/relationships/image"/><Relationship Id="rId9" Target="../media/image13.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17.png" Type="http://schemas.openxmlformats.org/officeDocument/2006/relationships/image"/><Relationship Id="rId6" Target="../media/image18.svg" Type="http://schemas.openxmlformats.org/officeDocument/2006/relationships/image"/><Relationship Id="rId7" Target="../media/image7.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3.png" Type="http://schemas.openxmlformats.org/officeDocument/2006/relationships/image"/><Relationship Id="rId11" Target="../media/image24.svg" Type="http://schemas.openxmlformats.org/officeDocument/2006/relationships/image"/><Relationship Id="rId12" Target="../media/image25.png" Type="http://schemas.openxmlformats.org/officeDocument/2006/relationships/image"/><Relationship Id="rId13" Target="../media/image26.svg" Type="http://schemas.openxmlformats.org/officeDocument/2006/relationships/image"/><Relationship Id="rId14" Target="../media/image27.png" Type="http://schemas.openxmlformats.org/officeDocument/2006/relationships/image"/><Relationship Id="rId15" Target="../media/image28.sv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19.png" Type="http://schemas.openxmlformats.org/officeDocument/2006/relationships/image"/><Relationship Id="rId6" Target="../media/image20.svg" Type="http://schemas.openxmlformats.org/officeDocument/2006/relationships/image"/><Relationship Id="rId7" Target="../media/image21.png" Type="http://schemas.openxmlformats.org/officeDocument/2006/relationships/image"/><Relationship Id="rId8" Target="../media/image22.svg" Type="http://schemas.openxmlformats.org/officeDocument/2006/relationships/image"/><Relationship Id="rId9" Target="../media/image7.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9.png" Type="http://schemas.openxmlformats.org/officeDocument/2006/relationships/image"/><Relationship Id="rId4" Target="../media/image30.svg" Type="http://schemas.openxmlformats.org/officeDocument/2006/relationships/image"/><Relationship Id="rId5" Target="../media/image7.png" Type="http://schemas.openxmlformats.org/officeDocument/2006/relationships/image"/><Relationship Id="rId6" Target="../media/image31.png" Type="http://schemas.openxmlformats.org/officeDocument/2006/relationships/image"/><Relationship Id="rId7" Target="../media/image32.svg" Type="http://schemas.openxmlformats.org/officeDocument/2006/relationships/image"/><Relationship Id="rId8" Target="../media/image33.png" Type="http://schemas.openxmlformats.org/officeDocument/2006/relationships/image"/><Relationship Id="rId9" Target="../media/image34.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7.png" Type="http://schemas.openxmlformats.org/officeDocument/2006/relationships/image"/><Relationship Id="rId6" Target="../media/image35.png" Type="http://schemas.openxmlformats.org/officeDocument/2006/relationships/image"/><Relationship Id="rId7" Target="../media/image36.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0.svg" Type="http://schemas.openxmlformats.org/officeDocument/2006/relationships/image"/><Relationship Id="rId11" Target="../media/image41.png" Type="http://schemas.openxmlformats.org/officeDocument/2006/relationships/image"/><Relationship Id="rId12" Target="../media/image42.svg" Type="http://schemas.openxmlformats.org/officeDocument/2006/relationships/image"/><Relationship Id="rId13" Target="../media/image43.png" Type="http://schemas.openxmlformats.org/officeDocument/2006/relationships/image"/><Relationship Id="rId14" Target="../media/image44.svg" Type="http://schemas.openxmlformats.org/officeDocument/2006/relationships/image"/><Relationship Id="rId15" Target="../media/image7.png" Type="http://schemas.openxmlformats.org/officeDocument/2006/relationships/image"/><Relationship Id="rId16" Target="../media/image45.png" Type="http://schemas.openxmlformats.org/officeDocument/2006/relationships/image"/><Relationship Id="rId2" Target="../media/image1.jpe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 Id="rId5" Target="../media/image2.png" Type="http://schemas.openxmlformats.org/officeDocument/2006/relationships/image"/><Relationship Id="rId6" Target="../media/image3.svg" Type="http://schemas.openxmlformats.org/officeDocument/2006/relationships/image"/><Relationship Id="rId7" Target="../media/image37.png" Type="http://schemas.openxmlformats.org/officeDocument/2006/relationships/image"/><Relationship Id="rId8" Target="../media/image38.svg" Type="http://schemas.openxmlformats.org/officeDocument/2006/relationships/image"/><Relationship Id="rId9" Target="../media/image39.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0312" t="0" r="-20312" b="0"/>
            </a:stretch>
          </a:blipFill>
        </p:spPr>
      </p:sp>
      <p:sp>
        <p:nvSpPr>
          <p:cNvPr name="Freeform 3" id="3"/>
          <p:cNvSpPr/>
          <p:nvPr/>
        </p:nvSpPr>
        <p:spPr>
          <a:xfrm flipH="false" flipV="false" rot="0">
            <a:off x="8383795" y="0"/>
            <a:ext cx="10230889" cy="10287000"/>
          </a:xfrm>
          <a:custGeom>
            <a:avLst/>
            <a:gdLst/>
            <a:ahLst/>
            <a:cxnLst/>
            <a:rect r="r" b="b" t="t" l="l"/>
            <a:pathLst>
              <a:path h="10287000" w="10230889">
                <a:moveTo>
                  <a:pt x="0" y="0"/>
                </a:moveTo>
                <a:lnTo>
                  <a:pt x="10230889" y="0"/>
                </a:lnTo>
                <a:lnTo>
                  <a:pt x="10230889"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0">
            <a:off x="809109" y="5247481"/>
            <a:ext cx="6413760" cy="143828"/>
          </a:xfrm>
          <a:custGeom>
            <a:avLst/>
            <a:gdLst/>
            <a:ahLst/>
            <a:cxnLst/>
            <a:rect r="r" b="b" t="t" l="l"/>
            <a:pathLst>
              <a:path h="143828" w="6413760">
                <a:moveTo>
                  <a:pt x="6413759" y="0"/>
                </a:moveTo>
                <a:lnTo>
                  <a:pt x="0" y="0"/>
                </a:lnTo>
                <a:lnTo>
                  <a:pt x="0" y="143827"/>
                </a:lnTo>
                <a:lnTo>
                  <a:pt x="6413759" y="143827"/>
                </a:lnTo>
                <a:lnTo>
                  <a:pt x="6413759" y="0"/>
                </a:lnTo>
                <a:close/>
              </a:path>
            </a:pathLst>
          </a:custGeom>
          <a:blipFill>
            <a:blip r:embed="rId5">
              <a:extLst>
                <a:ext uri="{96DAC541-7B7A-43D3-8B79-37D633B846F1}">
                  <asvg:svgBlip xmlns:asvg="http://schemas.microsoft.com/office/drawing/2016/SVG/main" r:embed="rId6"/>
                </a:ext>
              </a:extLst>
            </a:blip>
            <a:stretch>
              <a:fillRect l="0" t="-1898571" r="-3722" b="-2012857"/>
            </a:stretch>
          </a:blipFill>
        </p:spPr>
      </p:sp>
      <p:sp>
        <p:nvSpPr>
          <p:cNvPr name="Freeform 5" id="5"/>
          <p:cNvSpPr/>
          <p:nvPr/>
        </p:nvSpPr>
        <p:spPr>
          <a:xfrm flipH="false" flipV="false" rot="0">
            <a:off x="10558034" y="1994419"/>
            <a:ext cx="7793182" cy="9056574"/>
          </a:xfrm>
          <a:custGeom>
            <a:avLst/>
            <a:gdLst/>
            <a:ahLst/>
            <a:cxnLst/>
            <a:rect r="r" b="b" t="t" l="l"/>
            <a:pathLst>
              <a:path h="9056574" w="7793182">
                <a:moveTo>
                  <a:pt x="0" y="0"/>
                </a:moveTo>
                <a:lnTo>
                  <a:pt x="7793182" y="0"/>
                </a:lnTo>
                <a:lnTo>
                  <a:pt x="7793182" y="9056574"/>
                </a:lnTo>
                <a:lnTo>
                  <a:pt x="0" y="9056574"/>
                </a:lnTo>
                <a:lnTo>
                  <a:pt x="0" y="0"/>
                </a:lnTo>
                <a:close/>
              </a:path>
            </a:pathLst>
          </a:custGeom>
          <a:blipFill>
            <a:blip r:embed="rId7"/>
            <a:stretch>
              <a:fillRect l="0" t="0" r="0" b="0"/>
            </a:stretch>
          </a:blipFill>
        </p:spPr>
      </p:sp>
      <p:sp>
        <p:nvSpPr>
          <p:cNvPr name="Freeform 6" id="6"/>
          <p:cNvSpPr/>
          <p:nvPr/>
        </p:nvSpPr>
        <p:spPr>
          <a:xfrm flipH="false" flipV="false" rot="0">
            <a:off x="650365" y="509226"/>
            <a:ext cx="2151350" cy="1719302"/>
          </a:xfrm>
          <a:custGeom>
            <a:avLst/>
            <a:gdLst/>
            <a:ahLst/>
            <a:cxnLst/>
            <a:rect r="r" b="b" t="t" l="l"/>
            <a:pathLst>
              <a:path h="1719302" w="2151350">
                <a:moveTo>
                  <a:pt x="0" y="0"/>
                </a:moveTo>
                <a:lnTo>
                  <a:pt x="2151350" y="0"/>
                </a:lnTo>
                <a:lnTo>
                  <a:pt x="2151350" y="1719302"/>
                </a:lnTo>
                <a:lnTo>
                  <a:pt x="0" y="1719302"/>
                </a:lnTo>
                <a:lnTo>
                  <a:pt x="0" y="0"/>
                </a:lnTo>
                <a:close/>
              </a:path>
            </a:pathLst>
          </a:custGeom>
          <a:blipFill>
            <a:blip r:embed="rId8"/>
            <a:stretch>
              <a:fillRect l="0" t="0" r="0" b="0"/>
            </a:stretch>
          </a:blipFill>
        </p:spPr>
      </p:sp>
      <p:sp>
        <p:nvSpPr>
          <p:cNvPr name="TextBox 7" id="7"/>
          <p:cNvSpPr txBox="true"/>
          <p:nvPr/>
        </p:nvSpPr>
        <p:spPr>
          <a:xfrm rot="0">
            <a:off x="650365" y="3240686"/>
            <a:ext cx="9871587" cy="1828328"/>
          </a:xfrm>
          <a:prstGeom prst="rect">
            <a:avLst/>
          </a:prstGeom>
        </p:spPr>
        <p:txBody>
          <a:bodyPr anchor="t" rtlCol="false" tIns="0" lIns="0" bIns="0" rIns="0">
            <a:spAutoFit/>
          </a:bodyPr>
          <a:lstStyle/>
          <a:p>
            <a:pPr algn="l">
              <a:lnSpc>
                <a:spcPts val="12066"/>
              </a:lnSpc>
            </a:pPr>
            <a:r>
              <a:rPr lang="en-US" sz="14364" spc="186" b="true">
                <a:solidFill>
                  <a:srgbClr val="585859"/>
                </a:solidFill>
                <a:latin typeface="Poppins Bold"/>
                <a:ea typeface="Poppins Bold"/>
                <a:cs typeface="Poppins Bold"/>
                <a:sym typeface="Poppins Bold"/>
              </a:rPr>
              <a:t>Refinance</a:t>
            </a:r>
          </a:p>
        </p:txBody>
      </p:sp>
      <p:sp>
        <p:nvSpPr>
          <p:cNvPr name="TextBox 8" id="8"/>
          <p:cNvSpPr txBox="true"/>
          <p:nvPr/>
        </p:nvSpPr>
        <p:spPr>
          <a:xfrm rot="0">
            <a:off x="809109" y="5576346"/>
            <a:ext cx="9554099" cy="946359"/>
          </a:xfrm>
          <a:prstGeom prst="rect">
            <a:avLst/>
          </a:prstGeom>
        </p:spPr>
        <p:txBody>
          <a:bodyPr anchor="t" rtlCol="false" tIns="0" lIns="0" bIns="0" rIns="0">
            <a:spAutoFit/>
          </a:bodyPr>
          <a:lstStyle/>
          <a:p>
            <a:pPr algn="l">
              <a:lnSpc>
                <a:spcPts val="2540"/>
              </a:lnSpc>
            </a:pPr>
            <a:r>
              <a:rPr lang="en-US" sz="1763" b="true">
                <a:solidFill>
                  <a:srgbClr val="585859"/>
                </a:solidFill>
                <a:latin typeface="Poppins Medium"/>
                <a:ea typeface="Poppins Medium"/>
                <a:cs typeface="Poppins Medium"/>
                <a:sym typeface="Poppins Medium"/>
              </a:rPr>
              <a:t>This presentation will help current homeowners understand when and why refinancing their mortgage might be beneficial.</a:t>
            </a:r>
          </a:p>
          <a:p>
            <a:pPr algn="l">
              <a:lnSpc>
                <a:spcPts val="2540"/>
              </a:lnSpc>
            </a:pPr>
          </a:p>
        </p:txBody>
      </p:sp>
      <p:sp>
        <p:nvSpPr>
          <p:cNvPr name="TextBox 9" id="9"/>
          <p:cNvSpPr txBox="true"/>
          <p:nvPr/>
        </p:nvSpPr>
        <p:spPr>
          <a:xfrm rot="0">
            <a:off x="809109" y="6884656"/>
            <a:ext cx="6202222" cy="367053"/>
          </a:xfrm>
          <a:prstGeom prst="rect">
            <a:avLst/>
          </a:prstGeom>
        </p:spPr>
        <p:txBody>
          <a:bodyPr anchor="t" rtlCol="false" tIns="0" lIns="0" bIns="0" rIns="0">
            <a:spAutoFit/>
          </a:bodyPr>
          <a:lstStyle/>
          <a:p>
            <a:pPr algn="l">
              <a:lnSpc>
                <a:spcPts val="2845"/>
              </a:lnSpc>
            </a:pPr>
            <a:r>
              <a:rPr lang="en-US" b="true" sz="2092">
                <a:solidFill>
                  <a:srgbClr val="585859"/>
                </a:solidFill>
                <a:latin typeface="Poppins Medium"/>
                <a:ea typeface="Poppins Medium"/>
                <a:cs typeface="Poppins Medium"/>
                <a:sym typeface="Poppins Medium"/>
              </a:rPr>
              <a:t>PRESENTATION BY DAVE TALLMAN</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0312" t="0" r="-20312" b="0"/>
            </a:stretch>
          </a:blipFill>
        </p:spPr>
      </p:sp>
      <p:sp>
        <p:nvSpPr>
          <p:cNvPr name="Freeform 3" id="3"/>
          <p:cNvSpPr/>
          <p:nvPr/>
        </p:nvSpPr>
        <p:spPr>
          <a:xfrm flipH="false" flipV="false" rot="-10800000">
            <a:off x="11597589" y="525561"/>
            <a:ext cx="1927503" cy="1938075"/>
          </a:xfrm>
          <a:custGeom>
            <a:avLst/>
            <a:gdLst/>
            <a:ahLst/>
            <a:cxnLst/>
            <a:rect r="r" b="b" t="t" l="l"/>
            <a:pathLst>
              <a:path h="1938075" w="1927503">
                <a:moveTo>
                  <a:pt x="0" y="0"/>
                </a:moveTo>
                <a:lnTo>
                  <a:pt x="1927504" y="0"/>
                </a:lnTo>
                <a:lnTo>
                  <a:pt x="1927504" y="1938075"/>
                </a:lnTo>
                <a:lnTo>
                  <a:pt x="0" y="19380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10800000">
            <a:off x="4794612" y="525561"/>
            <a:ext cx="1927503" cy="1938075"/>
          </a:xfrm>
          <a:custGeom>
            <a:avLst/>
            <a:gdLst/>
            <a:ahLst/>
            <a:cxnLst/>
            <a:rect r="r" b="b" t="t" l="l"/>
            <a:pathLst>
              <a:path h="1938075" w="1927503">
                <a:moveTo>
                  <a:pt x="1927504" y="0"/>
                </a:moveTo>
                <a:lnTo>
                  <a:pt x="0" y="0"/>
                </a:lnTo>
                <a:lnTo>
                  <a:pt x="0" y="1938075"/>
                </a:lnTo>
                <a:lnTo>
                  <a:pt x="1927504" y="1938075"/>
                </a:lnTo>
                <a:lnTo>
                  <a:pt x="1927504"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true" flipV="false" rot="5400000">
            <a:off x="11389444" y="2720396"/>
            <a:ext cx="6494068" cy="6494068"/>
          </a:xfrm>
          <a:custGeom>
            <a:avLst/>
            <a:gdLst/>
            <a:ahLst/>
            <a:cxnLst/>
            <a:rect r="r" b="b" t="t" l="l"/>
            <a:pathLst>
              <a:path h="6494068" w="6494068">
                <a:moveTo>
                  <a:pt x="6494069" y="0"/>
                </a:moveTo>
                <a:lnTo>
                  <a:pt x="0" y="0"/>
                </a:lnTo>
                <a:lnTo>
                  <a:pt x="0" y="6494069"/>
                </a:lnTo>
                <a:lnTo>
                  <a:pt x="6494069" y="6494069"/>
                </a:lnTo>
                <a:lnTo>
                  <a:pt x="6494069"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022742" y="763619"/>
            <a:ext cx="1300029" cy="1038949"/>
          </a:xfrm>
          <a:custGeom>
            <a:avLst/>
            <a:gdLst/>
            <a:ahLst/>
            <a:cxnLst/>
            <a:rect r="r" b="b" t="t" l="l"/>
            <a:pathLst>
              <a:path h="1038949" w="1300029">
                <a:moveTo>
                  <a:pt x="0" y="0"/>
                </a:moveTo>
                <a:lnTo>
                  <a:pt x="1300029" y="0"/>
                </a:lnTo>
                <a:lnTo>
                  <a:pt x="1300029" y="1038948"/>
                </a:lnTo>
                <a:lnTo>
                  <a:pt x="0" y="1038948"/>
                </a:lnTo>
                <a:lnTo>
                  <a:pt x="0" y="0"/>
                </a:lnTo>
                <a:close/>
              </a:path>
            </a:pathLst>
          </a:custGeom>
          <a:blipFill>
            <a:blip r:embed="rId7"/>
            <a:stretch>
              <a:fillRect l="0" t="0" r="0" b="0"/>
            </a:stretch>
          </a:blipFill>
        </p:spPr>
      </p:sp>
      <p:sp>
        <p:nvSpPr>
          <p:cNvPr name="Freeform 7" id="7"/>
          <p:cNvSpPr/>
          <p:nvPr/>
        </p:nvSpPr>
        <p:spPr>
          <a:xfrm flipH="false" flipV="false" rot="0">
            <a:off x="10036993" y="4138678"/>
            <a:ext cx="10489995" cy="6049551"/>
          </a:xfrm>
          <a:custGeom>
            <a:avLst/>
            <a:gdLst/>
            <a:ahLst/>
            <a:cxnLst/>
            <a:rect r="r" b="b" t="t" l="l"/>
            <a:pathLst>
              <a:path h="6049551" w="10489995">
                <a:moveTo>
                  <a:pt x="0" y="0"/>
                </a:moveTo>
                <a:lnTo>
                  <a:pt x="10489995" y="0"/>
                </a:lnTo>
                <a:lnTo>
                  <a:pt x="10489995" y="6049551"/>
                </a:lnTo>
                <a:lnTo>
                  <a:pt x="0" y="6049551"/>
                </a:lnTo>
                <a:lnTo>
                  <a:pt x="0" y="0"/>
                </a:lnTo>
                <a:close/>
              </a:path>
            </a:pathLst>
          </a:custGeom>
          <a:blipFill>
            <a:blip r:embed="rId8"/>
            <a:stretch>
              <a:fillRect l="-17751" t="0" r="0" b="-36036"/>
            </a:stretch>
          </a:blipFill>
        </p:spPr>
      </p:sp>
      <p:sp>
        <p:nvSpPr>
          <p:cNvPr name="TextBox 8" id="8"/>
          <p:cNvSpPr txBox="true"/>
          <p:nvPr/>
        </p:nvSpPr>
        <p:spPr>
          <a:xfrm rot="0">
            <a:off x="3058119" y="1112890"/>
            <a:ext cx="13957749" cy="826319"/>
          </a:xfrm>
          <a:prstGeom prst="rect">
            <a:avLst/>
          </a:prstGeom>
        </p:spPr>
        <p:txBody>
          <a:bodyPr anchor="t" rtlCol="false" tIns="0" lIns="0" bIns="0" rIns="0">
            <a:spAutoFit/>
          </a:bodyPr>
          <a:lstStyle/>
          <a:p>
            <a:pPr algn="ctr">
              <a:lnSpc>
                <a:spcPts val="6269"/>
              </a:lnSpc>
            </a:pPr>
            <a:r>
              <a:rPr lang="en-US" b="true" sz="6146" spc="79">
                <a:solidFill>
                  <a:srgbClr val="585859"/>
                </a:solidFill>
                <a:latin typeface="Poppins Bold"/>
                <a:ea typeface="Poppins Bold"/>
                <a:cs typeface="Poppins Bold"/>
                <a:sym typeface="Poppins Bold"/>
              </a:rPr>
              <a:t>Refinancing: Is it right for you?</a:t>
            </a:r>
          </a:p>
        </p:txBody>
      </p:sp>
      <p:sp>
        <p:nvSpPr>
          <p:cNvPr name="TextBox 9" id="9"/>
          <p:cNvSpPr txBox="true"/>
          <p:nvPr/>
        </p:nvSpPr>
        <p:spPr>
          <a:xfrm rot="0">
            <a:off x="1022742" y="2838167"/>
            <a:ext cx="10110777" cy="878354"/>
          </a:xfrm>
          <a:prstGeom prst="rect">
            <a:avLst/>
          </a:prstGeom>
        </p:spPr>
        <p:txBody>
          <a:bodyPr anchor="t" rtlCol="false" tIns="0" lIns="0" bIns="0" rIns="0">
            <a:spAutoFit/>
          </a:bodyPr>
          <a:lstStyle/>
          <a:p>
            <a:pPr algn="l">
              <a:lnSpc>
                <a:spcPts val="3561"/>
              </a:lnSpc>
            </a:pPr>
            <a:r>
              <a:rPr lang="en-US" b="true" sz="2544" u="none">
                <a:solidFill>
                  <a:srgbClr val="6FBE44"/>
                </a:solidFill>
                <a:latin typeface="Canva Sans Bold"/>
                <a:ea typeface="Canva Sans Bold"/>
                <a:cs typeface="Canva Sans Bold"/>
                <a:sym typeface="Canva Sans Bold"/>
              </a:rPr>
              <a:t>Objective: To help current homeowners understand when and why refinancing might be beneficial.</a:t>
            </a:r>
          </a:p>
        </p:txBody>
      </p:sp>
      <p:sp>
        <p:nvSpPr>
          <p:cNvPr name="TextBox 10" id="10"/>
          <p:cNvSpPr txBox="true"/>
          <p:nvPr/>
        </p:nvSpPr>
        <p:spPr>
          <a:xfrm rot="0">
            <a:off x="1022742" y="4400477"/>
            <a:ext cx="8545906" cy="5034835"/>
          </a:xfrm>
          <a:prstGeom prst="rect">
            <a:avLst/>
          </a:prstGeom>
        </p:spPr>
        <p:txBody>
          <a:bodyPr anchor="t" rtlCol="false" tIns="0" lIns="0" bIns="0" rIns="0">
            <a:spAutoFit/>
          </a:bodyPr>
          <a:lstStyle/>
          <a:p>
            <a:pPr algn="l">
              <a:lnSpc>
                <a:spcPts val="3364"/>
              </a:lnSpc>
              <a:spcBef>
                <a:spcPct val="0"/>
              </a:spcBef>
            </a:pPr>
            <a:r>
              <a:rPr lang="en-US" b="true" sz="2403" spc="31">
                <a:solidFill>
                  <a:srgbClr val="000000"/>
                </a:solidFill>
                <a:latin typeface="Poppins Medium"/>
                <a:ea typeface="Poppins Medium"/>
                <a:cs typeface="Poppins Medium"/>
                <a:sym typeface="Poppins Medium"/>
              </a:rPr>
              <a:t>Refinancing can be a smart financial decision, but it's essential to evaluate your individual situation.</a:t>
            </a:r>
            <a:r>
              <a:rPr lang="en-US" b="true" sz="2403" spc="31">
                <a:solidFill>
                  <a:srgbClr val="000000"/>
                </a:solidFill>
                <a:latin typeface="Poppins Medium"/>
                <a:ea typeface="Poppins Medium"/>
                <a:cs typeface="Poppins Medium"/>
                <a:sym typeface="Poppins Medium"/>
              </a:rPr>
              <a:t>Whether you're looking to lower your monthly payments, reduce your interest rate, or access equity in your home, understanding the nuances of refinancing will empower you to make the best choice. Begin by assessing your current mortgage terms and comparing them with the prevailing market rates. Additionally, consider the length of time you plan to stay in your home, as this will influence the potential savings refinancing can offer. </a:t>
            </a:r>
          </a:p>
        </p:txBody>
      </p:sp>
    </p:spTree>
  </p:cSld>
  <p:clrMapOvr>
    <a:masterClrMapping/>
  </p:clrMapOvr>
  <p:transition spd="fast">
    <p:push dir="l"/>
  </p:transition>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0312" t="0" r="-20312" b="0"/>
            </a:stretch>
          </a:blipFill>
        </p:spPr>
      </p:sp>
      <p:sp>
        <p:nvSpPr>
          <p:cNvPr name="Freeform 3" id="3"/>
          <p:cNvSpPr/>
          <p:nvPr/>
        </p:nvSpPr>
        <p:spPr>
          <a:xfrm flipH="false" flipV="false" rot="-10800000">
            <a:off x="13266324" y="808261"/>
            <a:ext cx="1927503" cy="1938075"/>
          </a:xfrm>
          <a:custGeom>
            <a:avLst/>
            <a:gdLst/>
            <a:ahLst/>
            <a:cxnLst/>
            <a:rect r="r" b="b" t="t" l="l"/>
            <a:pathLst>
              <a:path h="1938075" w="1927503">
                <a:moveTo>
                  <a:pt x="0" y="0"/>
                </a:moveTo>
                <a:lnTo>
                  <a:pt x="1927504" y="0"/>
                </a:lnTo>
                <a:lnTo>
                  <a:pt x="1927504" y="1938075"/>
                </a:lnTo>
                <a:lnTo>
                  <a:pt x="0" y="19380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10800000">
            <a:off x="3058119" y="844774"/>
            <a:ext cx="1927503" cy="1938075"/>
          </a:xfrm>
          <a:custGeom>
            <a:avLst/>
            <a:gdLst/>
            <a:ahLst/>
            <a:cxnLst/>
            <a:rect r="r" b="b" t="t" l="l"/>
            <a:pathLst>
              <a:path h="1938075" w="1927503">
                <a:moveTo>
                  <a:pt x="1927503" y="0"/>
                </a:moveTo>
                <a:lnTo>
                  <a:pt x="0" y="0"/>
                </a:lnTo>
                <a:lnTo>
                  <a:pt x="0" y="1938075"/>
                </a:lnTo>
                <a:lnTo>
                  <a:pt x="1927503" y="1938075"/>
                </a:lnTo>
                <a:lnTo>
                  <a:pt x="1927503"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true" flipV="false" rot="5400000">
            <a:off x="1515406" y="3339612"/>
            <a:ext cx="3607777" cy="3607777"/>
          </a:xfrm>
          <a:custGeom>
            <a:avLst/>
            <a:gdLst/>
            <a:ahLst/>
            <a:cxnLst/>
            <a:rect r="r" b="b" t="t" l="l"/>
            <a:pathLst>
              <a:path h="3607777" w="3607777">
                <a:moveTo>
                  <a:pt x="3607777" y="0"/>
                </a:moveTo>
                <a:lnTo>
                  <a:pt x="0" y="0"/>
                </a:lnTo>
                <a:lnTo>
                  <a:pt x="0" y="3607776"/>
                </a:lnTo>
                <a:lnTo>
                  <a:pt x="3607777" y="3607776"/>
                </a:lnTo>
                <a:lnTo>
                  <a:pt x="3607777"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true" flipV="false" rot="5400000">
            <a:off x="7340119" y="3339612"/>
            <a:ext cx="3607777" cy="3607777"/>
          </a:xfrm>
          <a:custGeom>
            <a:avLst/>
            <a:gdLst/>
            <a:ahLst/>
            <a:cxnLst/>
            <a:rect r="r" b="b" t="t" l="l"/>
            <a:pathLst>
              <a:path h="3607777" w="3607777">
                <a:moveTo>
                  <a:pt x="3607777" y="0"/>
                </a:moveTo>
                <a:lnTo>
                  <a:pt x="0" y="0"/>
                </a:lnTo>
                <a:lnTo>
                  <a:pt x="0" y="3607776"/>
                </a:lnTo>
                <a:lnTo>
                  <a:pt x="3607777" y="3607776"/>
                </a:lnTo>
                <a:lnTo>
                  <a:pt x="3607777"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true" flipV="false" rot="5400000">
            <a:off x="13164831" y="3339612"/>
            <a:ext cx="3607777" cy="3607777"/>
          </a:xfrm>
          <a:custGeom>
            <a:avLst/>
            <a:gdLst/>
            <a:ahLst/>
            <a:cxnLst/>
            <a:rect r="r" b="b" t="t" l="l"/>
            <a:pathLst>
              <a:path h="3607777" w="3607777">
                <a:moveTo>
                  <a:pt x="3607777" y="0"/>
                </a:moveTo>
                <a:lnTo>
                  <a:pt x="0" y="0"/>
                </a:lnTo>
                <a:lnTo>
                  <a:pt x="0" y="3607776"/>
                </a:lnTo>
                <a:lnTo>
                  <a:pt x="3607777" y="3607776"/>
                </a:lnTo>
                <a:lnTo>
                  <a:pt x="3607777"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2217860" y="3929446"/>
            <a:ext cx="2202870" cy="2650069"/>
          </a:xfrm>
          <a:custGeom>
            <a:avLst/>
            <a:gdLst/>
            <a:ahLst/>
            <a:cxnLst/>
            <a:rect r="r" b="b" t="t" l="l"/>
            <a:pathLst>
              <a:path h="2650069" w="2202870">
                <a:moveTo>
                  <a:pt x="0" y="0"/>
                </a:moveTo>
                <a:lnTo>
                  <a:pt x="2202870" y="0"/>
                </a:lnTo>
                <a:lnTo>
                  <a:pt x="2202870" y="2650069"/>
                </a:lnTo>
                <a:lnTo>
                  <a:pt x="0" y="265006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7879845" y="4070772"/>
            <a:ext cx="2528309" cy="2367417"/>
          </a:xfrm>
          <a:custGeom>
            <a:avLst/>
            <a:gdLst/>
            <a:ahLst/>
            <a:cxnLst/>
            <a:rect r="r" b="b" t="t" l="l"/>
            <a:pathLst>
              <a:path h="2367417" w="2528309">
                <a:moveTo>
                  <a:pt x="0" y="0"/>
                </a:moveTo>
                <a:lnTo>
                  <a:pt x="2528310" y="0"/>
                </a:lnTo>
                <a:lnTo>
                  <a:pt x="2528310" y="2367417"/>
                </a:lnTo>
                <a:lnTo>
                  <a:pt x="0" y="236741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0" id="10"/>
          <p:cNvSpPr/>
          <p:nvPr/>
        </p:nvSpPr>
        <p:spPr>
          <a:xfrm flipH="false" flipV="false" rot="0">
            <a:off x="13700621" y="3786278"/>
            <a:ext cx="2531218" cy="2714443"/>
          </a:xfrm>
          <a:custGeom>
            <a:avLst/>
            <a:gdLst/>
            <a:ahLst/>
            <a:cxnLst/>
            <a:rect r="r" b="b" t="t" l="l"/>
            <a:pathLst>
              <a:path h="2714443" w="2531218">
                <a:moveTo>
                  <a:pt x="0" y="0"/>
                </a:moveTo>
                <a:lnTo>
                  <a:pt x="2531218" y="0"/>
                </a:lnTo>
                <a:lnTo>
                  <a:pt x="2531218" y="2714444"/>
                </a:lnTo>
                <a:lnTo>
                  <a:pt x="0" y="271444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1" id="11"/>
          <p:cNvSpPr/>
          <p:nvPr/>
        </p:nvSpPr>
        <p:spPr>
          <a:xfrm flipH="false" flipV="false" rot="0">
            <a:off x="682143" y="509226"/>
            <a:ext cx="1300029" cy="1038949"/>
          </a:xfrm>
          <a:custGeom>
            <a:avLst/>
            <a:gdLst/>
            <a:ahLst/>
            <a:cxnLst/>
            <a:rect r="r" b="b" t="t" l="l"/>
            <a:pathLst>
              <a:path h="1038949" w="1300029">
                <a:moveTo>
                  <a:pt x="0" y="0"/>
                </a:moveTo>
                <a:lnTo>
                  <a:pt x="1300029" y="0"/>
                </a:lnTo>
                <a:lnTo>
                  <a:pt x="1300029" y="1038948"/>
                </a:lnTo>
                <a:lnTo>
                  <a:pt x="0" y="1038948"/>
                </a:lnTo>
                <a:lnTo>
                  <a:pt x="0" y="0"/>
                </a:lnTo>
                <a:close/>
              </a:path>
            </a:pathLst>
          </a:custGeom>
          <a:blipFill>
            <a:blip r:embed="rId13"/>
            <a:stretch>
              <a:fillRect l="0" t="0" r="0" b="0"/>
            </a:stretch>
          </a:blipFill>
        </p:spPr>
      </p:sp>
      <p:sp>
        <p:nvSpPr>
          <p:cNvPr name="TextBox 12" id="12"/>
          <p:cNvSpPr txBox="true"/>
          <p:nvPr/>
        </p:nvSpPr>
        <p:spPr>
          <a:xfrm rot="0">
            <a:off x="1100016" y="1558992"/>
            <a:ext cx="16087968" cy="719188"/>
          </a:xfrm>
          <a:prstGeom prst="rect">
            <a:avLst/>
          </a:prstGeom>
        </p:spPr>
        <p:txBody>
          <a:bodyPr anchor="t" rtlCol="false" tIns="0" lIns="0" bIns="0" rIns="0">
            <a:spAutoFit/>
          </a:bodyPr>
          <a:lstStyle/>
          <a:p>
            <a:pPr algn="ctr">
              <a:lnSpc>
                <a:spcPts val="5163"/>
              </a:lnSpc>
            </a:pPr>
            <a:r>
              <a:rPr lang="en-US" b="true" sz="6146" spc="79">
                <a:solidFill>
                  <a:srgbClr val="585859"/>
                </a:solidFill>
                <a:latin typeface="Poppins Bold"/>
                <a:ea typeface="Poppins Bold"/>
                <a:cs typeface="Poppins Bold"/>
                <a:sym typeface="Poppins Bold"/>
              </a:rPr>
              <a:t>Reasons to Refinance</a:t>
            </a:r>
          </a:p>
        </p:txBody>
      </p:sp>
      <p:sp>
        <p:nvSpPr>
          <p:cNvPr name="TextBox 13" id="13"/>
          <p:cNvSpPr txBox="true"/>
          <p:nvPr/>
        </p:nvSpPr>
        <p:spPr>
          <a:xfrm rot="0">
            <a:off x="1108626" y="7156811"/>
            <a:ext cx="4421336" cy="388326"/>
          </a:xfrm>
          <a:prstGeom prst="rect">
            <a:avLst/>
          </a:prstGeom>
        </p:spPr>
        <p:txBody>
          <a:bodyPr anchor="t" rtlCol="false" tIns="0" lIns="0" bIns="0" rIns="0">
            <a:spAutoFit/>
          </a:bodyPr>
          <a:lstStyle/>
          <a:p>
            <a:pPr algn="ctr">
              <a:lnSpc>
                <a:spcPts val="3271"/>
              </a:lnSpc>
            </a:pPr>
            <a:r>
              <a:rPr lang="en-US" b="true" sz="2336">
                <a:solidFill>
                  <a:srgbClr val="585859"/>
                </a:solidFill>
                <a:latin typeface="Poppins Bold"/>
                <a:ea typeface="Poppins Bold"/>
                <a:cs typeface="Poppins Bold"/>
                <a:sym typeface="Poppins Bold"/>
              </a:rPr>
              <a:t>LOWER INTEREST RATES</a:t>
            </a:r>
          </a:p>
        </p:txBody>
      </p:sp>
      <p:sp>
        <p:nvSpPr>
          <p:cNvPr name="TextBox 14" id="14"/>
          <p:cNvSpPr txBox="true"/>
          <p:nvPr/>
        </p:nvSpPr>
        <p:spPr>
          <a:xfrm rot="0">
            <a:off x="1576820" y="7668962"/>
            <a:ext cx="3484936" cy="1035662"/>
          </a:xfrm>
          <a:prstGeom prst="rect">
            <a:avLst/>
          </a:prstGeom>
        </p:spPr>
        <p:txBody>
          <a:bodyPr anchor="t" rtlCol="false" tIns="0" lIns="0" bIns="0" rIns="0">
            <a:spAutoFit/>
          </a:bodyPr>
          <a:lstStyle/>
          <a:p>
            <a:pPr algn="ctr">
              <a:lnSpc>
                <a:spcPts val="2766"/>
              </a:lnSpc>
            </a:pPr>
            <a:r>
              <a:rPr lang="en-US" sz="1975">
                <a:solidFill>
                  <a:srgbClr val="585859"/>
                </a:solidFill>
                <a:latin typeface="Poppins"/>
                <a:ea typeface="Poppins"/>
                <a:cs typeface="Poppins"/>
                <a:sym typeface="Poppins"/>
              </a:rPr>
              <a:t>TAKE ADVANTAGE OF LOWER INTEREST RATES TO REDUCE MONTHLY PAYMENTS </a:t>
            </a:r>
          </a:p>
        </p:txBody>
      </p:sp>
      <p:sp>
        <p:nvSpPr>
          <p:cNvPr name="TextBox 15" id="15"/>
          <p:cNvSpPr txBox="true"/>
          <p:nvPr/>
        </p:nvSpPr>
        <p:spPr>
          <a:xfrm rot="0">
            <a:off x="7441612" y="7160703"/>
            <a:ext cx="3444856" cy="388326"/>
          </a:xfrm>
          <a:prstGeom prst="rect">
            <a:avLst/>
          </a:prstGeom>
        </p:spPr>
        <p:txBody>
          <a:bodyPr anchor="t" rtlCol="false" tIns="0" lIns="0" bIns="0" rIns="0">
            <a:spAutoFit/>
          </a:bodyPr>
          <a:lstStyle/>
          <a:p>
            <a:pPr algn="ctr">
              <a:lnSpc>
                <a:spcPts val="3271"/>
              </a:lnSpc>
            </a:pPr>
            <a:r>
              <a:rPr lang="en-US" b="true" sz="2336">
                <a:solidFill>
                  <a:srgbClr val="585859"/>
                </a:solidFill>
                <a:latin typeface="Poppins Bold"/>
                <a:ea typeface="Poppins Bold"/>
                <a:cs typeface="Poppins Bold"/>
                <a:sym typeface="Poppins Bold"/>
              </a:rPr>
              <a:t>CHANGE LOAN TERMS</a:t>
            </a:r>
          </a:p>
        </p:txBody>
      </p:sp>
      <p:sp>
        <p:nvSpPr>
          <p:cNvPr name="TextBox 16" id="16"/>
          <p:cNvSpPr txBox="true"/>
          <p:nvPr/>
        </p:nvSpPr>
        <p:spPr>
          <a:xfrm rot="0">
            <a:off x="7514020" y="7676465"/>
            <a:ext cx="3259959" cy="1035558"/>
          </a:xfrm>
          <a:prstGeom prst="rect">
            <a:avLst/>
          </a:prstGeom>
        </p:spPr>
        <p:txBody>
          <a:bodyPr anchor="t" rtlCol="false" tIns="0" lIns="0" bIns="0" rIns="0">
            <a:spAutoFit/>
          </a:bodyPr>
          <a:lstStyle/>
          <a:p>
            <a:pPr algn="ctr">
              <a:lnSpc>
                <a:spcPts val="2771"/>
              </a:lnSpc>
            </a:pPr>
            <a:r>
              <a:rPr lang="en-US" sz="1979">
                <a:solidFill>
                  <a:srgbClr val="585859"/>
                </a:solidFill>
                <a:latin typeface="Poppins"/>
                <a:ea typeface="Poppins"/>
                <a:cs typeface="Poppins"/>
                <a:sym typeface="Poppins"/>
              </a:rPr>
              <a:t>MODIFY THE LENGTH OF YOUR LOAN FOR BETTER FINANCIAL ALIGNMENT</a:t>
            </a:r>
          </a:p>
        </p:txBody>
      </p:sp>
      <p:sp>
        <p:nvSpPr>
          <p:cNvPr name="TextBox 17" id="17"/>
          <p:cNvSpPr txBox="true"/>
          <p:nvPr/>
        </p:nvSpPr>
        <p:spPr>
          <a:xfrm rot="0">
            <a:off x="13266324" y="7160703"/>
            <a:ext cx="3444856" cy="388326"/>
          </a:xfrm>
          <a:prstGeom prst="rect">
            <a:avLst/>
          </a:prstGeom>
        </p:spPr>
        <p:txBody>
          <a:bodyPr anchor="t" rtlCol="false" tIns="0" lIns="0" bIns="0" rIns="0">
            <a:spAutoFit/>
          </a:bodyPr>
          <a:lstStyle/>
          <a:p>
            <a:pPr algn="ctr">
              <a:lnSpc>
                <a:spcPts val="3271"/>
              </a:lnSpc>
            </a:pPr>
            <a:r>
              <a:rPr lang="en-US" b="true" sz="2336">
                <a:solidFill>
                  <a:srgbClr val="585859"/>
                </a:solidFill>
                <a:latin typeface="Poppins Bold"/>
                <a:ea typeface="Poppins Bold"/>
                <a:cs typeface="Poppins Bold"/>
                <a:sym typeface="Poppins Bold"/>
              </a:rPr>
              <a:t>CASH OUT EQUITY</a:t>
            </a:r>
          </a:p>
        </p:txBody>
      </p:sp>
      <p:sp>
        <p:nvSpPr>
          <p:cNvPr name="TextBox 18" id="18"/>
          <p:cNvSpPr txBox="true"/>
          <p:nvPr/>
        </p:nvSpPr>
        <p:spPr>
          <a:xfrm rot="0">
            <a:off x="12970073" y="7676465"/>
            <a:ext cx="4037358" cy="1035558"/>
          </a:xfrm>
          <a:prstGeom prst="rect">
            <a:avLst/>
          </a:prstGeom>
        </p:spPr>
        <p:txBody>
          <a:bodyPr anchor="t" rtlCol="false" tIns="0" lIns="0" bIns="0" rIns="0">
            <a:spAutoFit/>
          </a:bodyPr>
          <a:lstStyle/>
          <a:p>
            <a:pPr algn="ctr">
              <a:lnSpc>
                <a:spcPts val="2771"/>
              </a:lnSpc>
              <a:spcBef>
                <a:spcPct val="0"/>
              </a:spcBef>
            </a:pPr>
            <a:r>
              <a:rPr lang="en-US" sz="1979" spc="25">
                <a:solidFill>
                  <a:srgbClr val="585859"/>
                </a:solidFill>
                <a:latin typeface="Poppins"/>
                <a:ea typeface="Poppins"/>
                <a:cs typeface="Poppins"/>
                <a:sym typeface="Poppins"/>
              </a:rPr>
              <a:t>USE HOME EQUITY FOR RENOVATIONS, EDUCATION, OR DEBT CONSOLIDATION</a:t>
            </a:r>
          </a:p>
        </p:txBody>
      </p:sp>
    </p:spTree>
  </p:cSld>
  <p:clrMapOvr>
    <a:masterClrMapping/>
  </p:clrMapOvr>
  <p:transition spd="fast">
    <p:push dir="l"/>
  </p:transition>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0312" t="0" r="-20312" b="0"/>
            </a:stretch>
          </a:blipFill>
        </p:spPr>
      </p:sp>
      <p:sp>
        <p:nvSpPr>
          <p:cNvPr name="Freeform 3" id="3"/>
          <p:cNvSpPr/>
          <p:nvPr/>
        </p:nvSpPr>
        <p:spPr>
          <a:xfrm flipH="false" flipV="false" rot="-10800000">
            <a:off x="11597589" y="525561"/>
            <a:ext cx="1927503" cy="1938075"/>
          </a:xfrm>
          <a:custGeom>
            <a:avLst/>
            <a:gdLst/>
            <a:ahLst/>
            <a:cxnLst/>
            <a:rect r="r" b="b" t="t" l="l"/>
            <a:pathLst>
              <a:path h="1938075" w="1927503">
                <a:moveTo>
                  <a:pt x="0" y="0"/>
                </a:moveTo>
                <a:lnTo>
                  <a:pt x="1927504" y="0"/>
                </a:lnTo>
                <a:lnTo>
                  <a:pt x="1927504" y="1938075"/>
                </a:lnTo>
                <a:lnTo>
                  <a:pt x="0" y="19380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10800000">
            <a:off x="4794612" y="525561"/>
            <a:ext cx="1927503" cy="1938075"/>
          </a:xfrm>
          <a:custGeom>
            <a:avLst/>
            <a:gdLst/>
            <a:ahLst/>
            <a:cxnLst/>
            <a:rect r="r" b="b" t="t" l="l"/>
            <a:pathLst>
              <a:path h="1938075" w="1927503">
                <a:moveTo>
                  <a:pt x="1927504" y="0"/>
                </a:moveTo>
                <a:lnTo>
                  <a:pt x="0" y="0"/>
                </a:lnTo>
                <a:lnTo>
                  <a:pt x="0" y="1938075"/>
                </a:lnTo>
                <a:lnTo>
                  <a:pt x="1927504" y="1938075"/>
                </a:lnTo>
                <a:lnTo>
                  <a:pt x="1927504"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3199087" y="4285033"/>
            <a:ext cx="3523029" cy="3523029"/>
          </a:xfrm>
          <a:custGeom>
            <a:avLst/>
            <a:gdLst/>
            <a:ahLst/>
            <a:cxnLst/>
            <a:rect r="r" b="b" t="t" l="l"/>
            <a:pathLst>
              <a:path h="3523029" w="3523029">
                <a:moveTo>
                  <a:pt x="0" y="0"/>
                </a:moveTo>
                <a:lnTo>
                  <a:pt x="3523029" y="0"/>
                </a:lnTo>
                <a:lnTo>
                  <a:pt x="3523029" y="3523029"/>
                </a:lnTo>
                <a:lnTo>
                  <a:pt x="0" y="352302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7218434" y="4027162"/>
            <a:ext cx="9743673" cy="4293790"/>
          </a:xfrm>
          <a:prstGeom prst="rect">
            <a:avLst/>
          </a:prstGeom>
        </p:spPr>
        <p:txBody>
          <a:bodyPr anchor="t" rtlCol="false" tIns="0" lIns="0" bIns="0" rIns="0">
            <a:spAutoFit/>
          </a:bodyPr>
          <a:lstStyle/>
          <a:p>
            <a:pPr algn="l" marL="1167214" indent="-389071" lvl="2">
              <a:lnSpc>
                <a:spcPts val="3784"/>
              </a:lnSpc>
              <a:spcBef>
                <a:spcPct val="0"/>
              </a:spcBef>
              <a:buFont typeface="Arial"/>
              <a:buChar char="⚬"/>
            </a:pPr>
            <a:r>
              <a:rPr lang="en-US" b="true" sz="2703" spc="35">
                <a:solidFill>
                  <a:srgbClr val="585859"/>
                </a:solidFill>
                <a:latin typeface="Poppins Medium"/>
                <a:ea typeface="Poppins Medium"/>
                <a:cs typeface="Poppins Medium"/>
                <a:sym typeface="Poppins Medium"/>
              </a:rPr>
              <a:t>BREAK-EVEN POINT: UNDERSTAND THE TIME IT TAKES TO REC</a:t>
            </a:r>
            <a:r>
              <a:rPr lang="en-US" b="true" sz="2703" spc="35">
                <a:solidFill>
                  <a:srgbClr val="585859"/>
                </a:solidFill>
                <a:latin typeface="Poppins Medium"/>
                <a:ea typeface="Poppins Medium"/>
                <a:cs typeface="Poppins Medium"/>
                <a:sym typeface="Poppins Medium"/>
              </a:rPr>
              <a:t>OUP REFINANCING COSTS.</a:t>
            </a:r>
          </a:p>
          <a:p>
            <a:pPr algn="l">
              <a:lnSpc>
                <a:spcPts val="3784"/>
              </a:lnSpc>
              <a:spcBef>
                <a:spcPct val="0"/>
              </a:spcBef>
            </a:pPr>
          </a:p>
          <a:p>
            <a:pPr algn="l" marL="1167214" indent="-389071" lvl="2">
              <a:lnSpc>
                <a:spcPts val="3784"/>
              </a:lnSpc>
              <a:spcBef>
                <a:spcPct val="0"/>
              </a:spcBef>
              <a:buFont typeface="Arial"/>
              <a:buChar char="⚬"/>
            </a:pPr>
            <a:r>
              <a:rPr lang="en-US" b="true" sz="2703" spc="35">
                <a:solidFill>
                  <a:srgbClr val="585859"/>
                </a:solidFill>
                <a:latin typeface="Poppins Medium"/>
                <a:ea typeface="Poppins Medium"/>
                <a:cs typeface="Poppins Medium"/>
                <a:sym typeface="Poppins Medium"/>
              </a:rPr>
              <a:t>EVALUATE SAVINGS: CALCULATE POTENTIAL SAVINGS OVER THE LOAN TERM.</a:t>
            </a:r>
          </a:p>
          <a:p>
            <a:pPr algn="l">
              <a:lnSpc>
                <a:spcPts val="3784"/>
              </a:lnSpc>
              <a:spcBef>
                <a:spcPct val="0"/>
              </a:spcBef>
            </a:pPr>
          </a:p>
          <a:p>
            <a:pPr algn="l" marL="1167214" indent="-389071" lvl="2">
              <a:lnSpc>
                <a:spcPts val="3784"/>
              </a:lnSpc>
              <a:spcBef>
                <a:spcPct val="0"/>
              </a:spcBef>
              <a:buFont typeface="Arial"/>
              <a:buChar char="⚬"/>
            </a:pPr>
            <a:r>
              <a:rPr lang="en-US" b="true" sz="2703" spc="35">
                <a:solidFill>
                  <a:srgbClr val="585859"/>
                </a:solidFill>
                <a:latin typeface="Poppins Medium"/>
                <a:ea typeface="Poppins Medium"/>
                <a:cs typeface="Poppins Medium"/>
                <a:sym typeface="Poppins Medium"/>
              </a:rPr>
              <a:t>CONSIDER FEES: BE AWARE OF CLOSING COSTS AND OTHER FEES ASSOCIATED WITH REFINANCING.</a:t>
            </a:r>
          </a:p>
          <a:p>
            <a:pPr algn="l">
              <a:lnSpc>
                <a:spcPts val="3784"/>
              </a:lnSpc>
              <a:spcBef>
                <a:spcPct val="0"/>
              </a:spcBef>
            </a:pPr>
          </a:p>
        </p:txBody>
      </p:sp>
      <p:sp>
        <p:nvSpPr>
          <p:cNvPr name="TextBox 7" id="7"/>
          <p:cNvSpPr txBox="true"/>
          <p:nvPr/>
        </p:nvSpPr>
        <p:spPr>
          <a:xfrm rot="0">
            <a:off x="5174047" y="1238250"/>
            <a:ext cx="7939905" cy="719188"/>
          </a:xfrm>
          <a:prstGeom prst="rect">
            <a:avLst/>
          </a:prstGeom>
        </p:spPr>
        <p:txBody>
          <a:bodyPr anchor="t" rtlCol="false" tIns="0" lIns="0" bIns="0" rIns="0">
            <a:spAutoFit/>
          </a:bodyPr>
          <a:lstStyle/>
          <a:p>
            <a:pPr algn="ctr">
              <a:lnSpc>
                <a:spcPts val="5163"/>
              </a:lnSpc>
            </a:pPr>
            <a:r>
              <a:rPr lang="en-US" b="true" sz="6146" spc="79">
                <a:solidFill>
                  <a:srgbClr val="585859"/>
                </a:solidFill>
                <a:latin typeface="Poppins Bold"/>
                <a:ea typeface="Poppins Bold"/>
                <a:cs typeface="Poppins Bold"/>
                <a:sym typeface="Poppins Bold"/>
              </a:rPr>
              <a:t>Cost Vs. Savings</a:t>
            </a:r>
          </a:p>
        </p:txBody>
      </p:sp>
      <p:sp>
        <p:nvSpPr>
          <p:cNvPr name="Freeform 8" id="8"/>
          <p:cNvSpPr/>
          <p:nvPr/>
        </p:nvSpPr>
        <p:spPr>
          <a:xfrm flipH="false" flipV="false" rot="0">
            <a:off x="682143" y="509226"/>
            <a:ext cx="1300029" cy="1038949"/>
          </a:xfrm>
          <a:custGeom>
            <a:avLst/>
            <a:gdLst/>
            <a:ahLst/>
            <a:cxnLst/>
            <a:rect r="r" b="b" t="t" l="l"/>
            <a:pathLst>
              <a:path h="1038949" w="1300029">
                <a:moveTo>
                  <a:pt x="0" y="0"/>
                </a:moveTo>
                <a:lnTo>
                  <a:pt x="1300029" y="0"/>
                </a:lnTo>
                <a:lnTo>
                  <a:pt x="1300029" y="1038948"/>
                </a:lnTo>
                <a:lnTo>
                  <a:pt x="0" y="1038948"/>
                </a:lnTo>
                <a:lnTo>
                  <a:pt x="0" y="0"/>
                </a:lnTo>
                <a:close/>
              </a:path>
            </a:pathLst>
          </a:custGeom>
          <a:blipFill>
            <a:blip r:embed="rId7"/>
            <a:stretch>
              <a:fillRect l="0" t="0" r="0" b="0"/>
            </a:stretch>
          </a:blipFill>
        </p:spPr>
      </p:sp>
    </p:spTree>
  </p:cSld>
  <p:clrMapOvr>
    <a:masterClrMapping/>
  </p:clrMapOvr>
  <p:transition spd="fast">
    <p:push dir="l"/>
  </p:transition>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0312" t="0" r="-20312" b="0"/>
            </a:stretch>
          </a:blipFill>
        </p:spPr>
      </p:sp>
      <p:sp>
        <p:nvSpPr>
          <p:cNvPr name="Freeform 3" id="3"/>
          <p:cNvSpPr/>
          <p:nvPr/>
        </p:nvSpPr>
        <p:spPr>
          <a:xfrm flipH="false" flipV="false" rot="-10800000">
            <a:off x="12829311" y="1146577"/>
            <a:ext cx="1927503" cy="1938075"/>
          </a:xfrm>
          <a:custGeom>
            <a:avLst/>
            <a:gdLst/>
            <a:ahLst/>
            <a:cxnLst/>
            <a:rect r="r" b="b" t="t" l="l"/>
            <a:pathLst>
              <a:path h="1938075" w="1927503">
                <a:moveTo>
                  <a:pt x="0" y="0"/>
                </a:moveTo>
                <a:lnTo>
                  <a:pt x="1927504" y="0"/>
                </a:lnTo>
                <a:lnTo>
                  <a:pt x="1927504" y="1938074"/>
                </a:lnTo>
                <a:lnTo>
                  <a:pt x="0" y="193807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10800000">
            <a:off x="3659810" y="1146577"/>
            <a:ext cx="1927503" cy="1938075"/>
          </a:xfrm>
          <a:custGeom>
            <a:avLst/>
            <a:gdLst/>
            <a:ahLst/>
            <a:cxnLst/>
            <a:rect r="r" b="b" t="t" l="l"/>
            <a:pathLst>
              <a:path h="1938075" w="1927503">
                <a:moveTo>
                  <a:pt x="1927503" y="0"/>
                </a:moveTo>
                <a:lnTo>
                  <a:pt x="0" y="0"/>
                </a:lnTo>
                <a:lnTo>
                  <a:pt x="0" y="1938074"/>
                </a:lnTo>
                <a:lnTo>
                  <a:pt x="1927503" y="1938074"/>
                </a:lnTo>
                <a:lnTo>
                  <a:pt x="1927503"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5" id="5"/>
          <p:cNvGrpSpPr/>
          <p:nvPr/>
        </p:nvGrpSpPr>
        <p:grpSpPr>
          <a:xfrm rot="0">
            <a:off x="1001992" y="4177136"/>
            <a:ext cx="3363485" cy="3363485"/>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FBE44"/>
            </a:solidFill>
          </p:spPr>
        </p:sp>
        <p:sp>
          <p:nvSpPr>
            <p:cNvPr name="TextBox 7" id="7"/>
            <p:cNvSpPr txBox="true"/>
            <p:nvPr/>
          </p:nvSpPr>
          <p:spPr>
            <a:xfrm>
              <a:off x="76200" y="19050"/>
              <a:ext cx="660400" cy="717550"/>
            </a:xfrm>
            <a:prstGeom prst="rect">
              <a:avLst/>
            </a:prstGeom>
          </p:spPr>
          <p:txBody>
            <a:bodyPr anchor="ctr" rtlCol="false" tIns="50800" lIns="50800" bIns="50800" rIns="50800"/>
            <a:lstStyle/>
            <a:p>
              <a:pPr algn="ctr">
                <a:lnSpc>
                  <a:spcPts val="2714"/>
                </a:lnSpc>
              </a:pPr>
            </a:p>
          </p:txBody>
        </p:sp>
      </p:grpSp>
      <p:grpSp>
        <p:nvGrpSpPr>
          <p:cNvPr name="Group 8" id="8"/>
          <p:cNvGrpSpPr/>
          <p:nvPr/>
        </p:nvGrpSpPr>
        <p:grpSpPr>
          <a:xfrm rot="0">
            <a:off x="1190112" y="4358165"/>
            <a:ext cx="2987245" cy="2987245"/>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0" id="10"/>
            <p:cNvSpPr txBox="true"/>
            <p:nvPr/>
          </p:nvSpPr>
          <p:spPr>
            <a:xfrm>
              <a:off x="76200" y="19050"/>
              <a:ext cx="660400" cy="717550"/>
            </a:xfrm>
            <a:prstGeom prst="rect">
              <a:avLst/>
            </a:prstGeom>
          </p:spPr>
          <p:txBody>
            <a:bodyPr anchor="ctr" rtlCol="false" tIns="50800" lIns="50800" bIns="50800" rIns="50800"/>
            <a:lstStyle/>
            <a:p>
              <a:pPr algn="ctr">
                <a:lnSpc>
                  <a:spcPts val="2714"/>
                </a:lnSpc>
              </a:pPr>
            </a:p>
          </p:txBody>
        </p:sp>
      </p:grpSp>
      <p:sp>
        <p:nvSpPr>
          <p:cNvPr name="Freeform 11" id="11"/>
          <p:cNvSpPr/>
          <p:nvPr/>
        </p:nvSpPr>
        <p:spPr>
          <a:xfrm flipH="false" flipV="false" rot="-5400000">
            <a:off x="1256726" y="4583519"/>
            <a:ext cx="5341653" cy="2670827"/>
          </a:xfrm>
          <a:custGeom>
            <a:avLst/>
            <a:gdLst/>
            <a:ahLst/>
            <a:cxnLst/>
            <a:rect r="r" b="b" t="t" l="l"/>
            <a:pathLst>
              <a:path h="2670827" w="5341653">
                <a:moveTo>
                  <a:pt x="0" y="0"/>
                </a:moveTo>
                <a:lnTo>
                  <a:pt x="5341653" y="0"/>
                </a:lnTo>
                <a:lnTo>
                  <a:pt x="5341653" y="2670827"/>
                </a:lnTo>
                <a:lnTo>
                  <a:pt x="0" y="267082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0">
            <a:off x="5587313" y="5738530"/>
            <a:ext cx="1093347" cy="360804"/>
          </a:xfrm>
          <a:custGeom>
            <a:avLst/>
            <a:gdLst/>
            <a:ahLst/>
            <a:cxnLst/>
            <a:rect r="r" b="b" t="t" l="l"/>
            <a:pathLst>
              <a:path h="360804" w="1093347">
                <a:moveTo>
                  <a:pt x="0" y="0"/>
                </a:moveTo>
                <a:lnTo>
                  <a:pt x="1093347" y="0"/>
                </a:lnTo>
                <a:lnTo>
                  <a:pt x="1093347" y="360805"/>
                </a:lnTo>
                <a:lnTo>
                  <a:pt x="0" y="36080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p:cNvSpPr/>
          <p:nvPr/>
        </p:nvSpPr>
        <p:spPr>
          <a:xfrm flipH="false" flipV="false" rot="0">
            <a:off x="11735964" y="5678476"/>
            <a:ext cx="1093347" cy="360804"/>
          </a:xfrm>
          <a:custGeom>
            <a:avLst/>
            <a:gdLst/>
            <a:ahLst/>
            <a:cxnLst/>
            <a:rect r="r" b="b" t="t" l="l"/>
            <a:pathLst>
              <a:path h="360804" w="1093347">
                <a:moveTo>
                  <a:pt x="0" y="0"/>
                </a:moveTo>
                <a:lnTo>
                  <a:pt x="1093347" y="0"/>
                </a:lnTo>
                <a:lnTo>
                  <a:pt x="1093347" y="360805"/>
                </a:lnTo>
                <a:lnTo>
                  <a:pt x="0" y="36080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14" id="14"/>
          <p:cNvGrpSpPr/>
          <p:nvPr/>
        </p:nvGrpSpPr>
        <p:grpSpPr>
          <a:xfrm rot="0">
            <a:off x="7069718" y="4177136"/>
            <a:ext cx="3363485" cy="3363485"/>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FBE44"/>
            </a:solidFill>
          </p:spPr>
        </p:sp>
        <p:sp>
          <p:nvSpPr>
            <p:cNvPr name="TextBox 16" id="16"/>
            <p:cNvSpPr txBox="true"/>
            <p:nvPr/>
          </p:nvSpPr>
          <p:spPr>
            <a:xfrm>
              <a:off x="76200" y="19050"/>
              <a:ext cx="660400" cy="717550"/>
            </a:xfrm>
            <a:prstGeom prst="rect">
              <a:avLst/>
            </a:prstGeom>
          </p:spPr>
          <p:txBody>
            <a:bodyPr anchor="ctr" rtlCol="false" tIns="50800" lIns="50800" bIns="50800" rIns="50800"/>
            <a:lstStyle/>
            <a:p>
              <a:pPr algn="ctr">
                <a:lnSpc>
                  <a:spcPts val="2714"/>
                </a:lnSpc>
              </a:pPr>
            </a:p>
          </p:txBody>
        </p:sp>
      </p:grpSp>
      <p:grpSp>
        <p:nvGrpSpPr>
          <p:cNvPr name="Group 17" id="17"/>
          <p:cNvGrpSpPr/>
          <p:nvPr/>
        </p:nvGrpSpPr>
        <p:grpSpPr>
          <a:xfrm rot="0">
            <a:off x="13235103" y="4170045"/>
            <a:ext cx="3363485" cy="3363485"/>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FBE44"/>
            </a:solidFill>
          </p:spPr>
        </p:sp>
        <p:sp>
          <p:nvSpPr>
            <p:cNvPr name="TextBox 19" id="19"/>
            <p:cNvSpPr txBox="true"/>
            <p:nvPr/>
          </p:nvSpPr>
          <p:spPr>
            <a:xfrm>
              <a:off x="76200" y="19050"/>
              <a:ext cx="660400" cy="717550"/>
            </a:xfrm>
            <a:prstGeom prst="rect">
              <a:avLst/>
            </a:prstGeom>
          </p:spPr>
          <p:txBody>
            <a:bodyPr anchor="ctr" rtlCol="false" tIns="50800" lIns="50800" bIns="50800" rIns="50800"/>
            <a:lstStyle/>
            <a:p>
              <a:pPr algn="ctr">
                <a:lnSpc>
                  <a:spcPts val="2714"/>
                </a:lnSpc>
              </a:pPr>
            </a:p>
          </p:txBody>
        </p:sp>
      </p:grpSp>
      <p:grpSp>
        <p:nvGrpSpPr>
          <p:cNvPr name="Group 20" id="20"/>
          <p:cNvGrpSpPr/>
          <p:nvPr/>
        </p:nvGrpSpPr>
        <p:grpSpPr>
          <a:xfrm rot="0">
            <a:off x="7257838" y="4358165"/>
            <a:ext cx="2987245" cy="2987245"/>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22" id="22"/>
            <p:cNvSpPr txBox="true"/>
            <p:nvPr/>
          </p:nvSpPr>
          <p:spPr>
            <a:xfrm>
              <a:off x="76200" y="19050"/>
              <a:ext cx="660400" cy="717550"/>
            </a:xfrm>
            <a:prstGeom prst="rect">
              <a:avLst/>
            </a:prstGeom>
          </p:spPr>
          <p:txBody>
            <a:bodyPr anchor="ctr" rtlCol="false" tIns="50800" lIns="50800" bIns="50800" rIns="50800"/>
            <a:lstStyle/>
            <a:p>
              <a:pPr algn="ctr">
                <a:lnSpc>
                  <a:spcPts val="2714"/>
                </a:lnSpc>
              </a:pPr>
            </a:p>
          </p:txBody>
        </p:sp>
      </p:grpSp>
      <p:grpSp>
        <p:nvGrpSpPr>
          <p:cNvPr name="Group 23" id="23"/>
          <p:cNvGrpSpPr/>
          <p:nvPr/>
        </p:nvGrpSpPr>
        <p:grpSpPr>
          <a:xfrm rot="0">
            <a:off x="13423224" y="4351073"/>
            <a:ext cx="2987245" cy="2987245"/>
            <a:chOff x="0" y="0"/>
            <a:chExt cx="812800" cy="812800"/>
          </a:xfrm>
        </p:grpSpPr>
        <p:sp>
          <p:nvSpPr>
            <p:cNvPr name="Freeform 24" id="2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25" id="25"/>
            <p:cNvSpPr txBox="true"/>
            <p:nvPr/>
          </p:nvSpPr>
          <p:spPr>
            <a:xfrm>
              <a:off x="76200" y="19050"/>
              <a:ext cx="660400" cy="717550"/>
            </a:xfrm>
            <a:prstGeom prst="rect">
              <a:avLst/>
            </a:prstGeom>
          </p:spPr>
          <p:txBody>
            <a:bodyPr anchor="ctr" rtlCol="false" tIns="50800" lIns="50800" bIns="50800" rIns="50800"/>
            <a:lstStyle/>
            <a:p>
              <a:pPr algn="ctr">
                <a:lnSpc>
                  <a:spcPts val="2714"/>
                </a:lnSpc>
              </a:pPr>
            </a:p>
          </p:txBody>
        </p:sp>
      </p:grpSp>
      <p:sp>
        <p:nvSpPr>
          <p:cNvPr name="Freeform 26" id="26"/>
          <p:cNvSpPr/>
          <p:nvPr/>
        </p:nvSpPr>
        <p:spPr>
          <a:xfrm flipH="false" flipV="false" rot="-5400000">
            <a:off x="7339199" y="4614836"/>
            <a:ext cx="5341653" cy="2670827"/>
          </a:xfrm>
          <a:custGeom>
            <a:avLst/>
            <a:gdLst/>
            <a:ahLst/>
            <a:cxnLst/>
            <a:rect r="r" b="b" t="t" l="l"/>
            <a:pathLst>
              <a:path h="2670827" w="5341653">
                <a:moveTo>
                  <a:pt x="0" y="0"/>
                </a:moveTo>
                <a:lnTo>
                  <a:pt x="5341654" y="0"/>
                </a:lnTo>
                <a:lnTo>
                  <a:pt x="5341654" y="2670827"/>
                </a:lnTo>
                <a:lnTo>
                  <a:pt x="0" y="267082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7" id="27"/>
          <p:cNvSpPr/>
          <p:nvPr/>
        </p:nvSpPr>
        <p:spPr>
          <a:xfrm flipH="false" flipV="false" rot="-5400000">
            <a:off x="13489837" y="4583519"/>
            <a:ext cx="5341653" cy="2670827"/>
          </a:xfrm>
          <a:custGeom>
            <a:avLst/>
            <a:gdLst/>
            <a:ahLst/>
            <a:cxnLst/>
            <a:rect r="r" b="b" t="t" l="l"/>
            <a:pathLst>
              <a:path h="2670827" w="5341653">
                <a:moveTo>
                  <a:pt x="0" y="0"/>
                </a:moveTo>
                <a:lnTo>
                  <a:pt x="5341654" y="0"/>
                </a:lnTo>
                <a:lnTo>
                  <a:pt x="5341654" y="2670827"/>
                </a:lnTo>
                <a:lnTo>
                  <a:pt x="0" y="267082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8" id="28"/>
          <p:cNvSpPr/>
          <p:nvPr/>
        </p:nvSpPr>
        <p:spPr>
          <a:xfrm flipH="false" flipV="false" rot="0">
            <a:off x="682143" y="509226"/>
            <a:ext cx="1300029" cy="1038949"/>
          </a:xfrm>
          <a:custGeom>
            <a:avLst/>
            <a:gdLst/>
            <a:ahLst/>
            <a:cxnLst/>
            <a:rect r="r" b="b" t="t" l="l"/>
            <a:pathLst>
              <a:path h="1038949" w="1300029">
                <a:moveTo>
                  <a:pt x="0" y="0"/>
                </a:moveTo>
                <a:lnTo>
                  <a:pt x="1300029" y="0"/>
                </a:lnTo>
                <a:lnTo>
                  <a:pt x="1300029" y="1038948"/>
                </a:lnTo>
                <a:lnTo>
                  <a:pt x="0" y="1038948"/>
                </a:lnTo>
                <a:lnTo>
                  <a:pt x="0" y="0"/>
                </a:lnTo>
                <a:close/>
              </a:path>
            </a:pathLst>
          </a:custGeom>
          <a:blipFill>
            <a:blip r:embed="rId9"/>
            <a:stretch>
              <a:fillRect l="0" t="0" r="0" b="0"/>
            </a:stretch>
          </a:blipFill>
        </p:spPr>
      </p:sp>
      <p:sp>
        <p:nvSpPr>
          <p:cNvPr name="Freeform 29" id="29"/>
          <p:cNvSpPr/>
          <p:nvPr/>
        </p:nvSpPr>
        <p:spPr>
          <a:xfrm flipH="false" flipV="false" rot="0">
            <a:off x="8110040" y="4736111"/>
            <a:ext cx="1129145" cy="1091036"/>
          </a:xfrm>
          <a:custGeom>
            <a:avLst/>
            <a:gdLst/>
            <a:ahLst/>
            <a:cxnLst/>
            <a:rect r="r" b="b" t="t" l="l"/>
            <a:pathLst>
              <a:path h="1091036" w="1129145">
                <a:moveTo>
                  <a:pt x="0" y="0"/>
                </a:moveTo>
                <a:lnTo>
                  <a:pt x="1129145" y="0"/>
                </a:lnTo>
                <a:lnTo>
                  <a:pt x="1129145" y="1091036"/>
                </a:lnTo>
                <a:lnTo>
                  <a:pt x="0" y="109103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30" id="30"/>
          <p:cNvSpPr/>
          <p:nvPr/>
        </p:nvSpPr>
        <p:spPr>
          <a:xfrm flipH="false" flipV="false" rot="0">
            <a:off x="1747351" y="4751322"/>
            <a:ext cx="1689576" cy="927155"/>
          </a:xfrm>
          <a:custGeom>
            <a:avLst/>
            <a:gdLst/>
            <a:ahLst/>
            <a:cxnLst/>
            <a:rect r="r" b="b" t="t" l="l"/>
            <a:pathLst>
              <a:path h="927155" w="1689576">
                <a:moveTo>
                  <a:pt x="0" y="0"/>
                </a:moveTo>
                <a:lnTo>
                  <a:pt x="1689576" y="0"/>
                </a:lnTo>
                <a:lnTo>
                  <a:pt x="1689576" y="927154"/>
                </a:lnTo>
                <a:lnTo>
                  <a:pt x="0" y="92715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31" id="31"/>
          <p:cNvSpPr/>
          <p:nvPr/>
        </p:nvSpPr>
        <p:spPr>
          <a:xfrm flipH="false" flipV="false" rot="-669893">
            <a:off x="14385151" y="4700514"/>
            <a:ext cx="1094171" cy="940987"/>
          </a:xfrm>
          <a:custGeom>
            <a:avLst/>
            <a:gdLst/>
            <a:ahLst/>
            <a:cxnLst/>
            <a:rect r="r" b="b" t="t" l="l"/>
            <a:pathLst>
              <a:path h="940987" w="1094171">
                <a:moveTo>
                  <a:pt x="0" y="0"/>
                </a:moveTo>
                <a:lnTo>
                  <a:pt x="1094171" y="0"/>
                </a:lnTo>
                <a:lnTo>
                  <a:pt x="1094171" y="940987"/>
                </a:lnTo>
                <a:lnTo>
                  <a:pt x="0" y="940987"/>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32" id="32"/>
          <p:cNvSpPr txBox="true"/>
          <p:nvPr/>
        </p:nvSpPr>
        <p:spPr>
          <a:xfrm rot="0">
            <a:off x="5158195" y="1860795"/>
            <a:ext cx="7939905" cy="719188"/>
          </a:xfrm>
          <a:prstGeom prst="rect">
            <a:avLst/>
          </a:prstGeom>
        </p:spPr>
        <p:txBody>
          <a:bodyPr anchor="t" rtlCol="false" tIns="0" lIns="0" bIns="0" rIns="0">
            <a:spAutoFit/>
          </a:bodyPr>
          <a:lstStyle/>
          <a:p>
            <a:pPr algn="ctr">
              <a:lnSpc>
                <a:spcPts val="5163"/>
              </a:lnSpc>
            </a:pPr>
            <a:r>
              <a:rPr lang="en-US" b="true" sz="6146" spc="79">
                <a:solidFill>
                  <a:srgbClr val="585859"/>
                </a:solidFill>
                <a:latin typeface="Poppins Bold"/>
                <a:ea typeface="Poppins Bold"/>
                <a:cs typeface="Poppins Bold"/>
                <a:sym typeface="Poppins Bold"/>
              </a:rPr>
              <a:t>Process Overview</a:t>
            </a:r>
          </a:p>
        </p:txBody>
      </p:sp>
      <p:sp>
        <p:nvSpPr>
          <p:cNvPr name="TextBox 33" id="33"/>
          <p:cNvSpPr txBox="true"/>
          <p:nvPr/>
        </p:nvSpPr>
        <p:spPr>
          <a:xfrm rot="0">
            <a:off x="791923" y="5880671"/>
            <a:ext cx="3783623" cy="247377"/>
          </a:xfrm>
          <a:prstGeom prst="rect">
            <a:avLst/>
          </a:prstGeom>
        </p:spPr>
        <p:txBody>
          <a:bodyPr anchor="t" rtlCol="false" tIns="0" lIns="0" bIns="0" rIns="0">
            <a:spAutoFit/>
          </a:bodyPr>
          <a:lstStyle/>
          <a:p>
            <a:pPr algn="ctr" marL="0" indent="0" lvl="0">
              <a:lnSpc>
                <a:spcPts val="1977"/>
              </a:lnSpc>
              <a:spcBef>
                <a:spcPct val="0"/>
              </a:spcBef>
            </a:pPr>
            <a:r>
              <a:rPr lang="en-US" b="true" sz="1521">
                <a:solidFill>
                  <a:srgbClr val="585859"/>
                </a:solidFill>
                <a:latin typeface="Poppins Bold"/>
                <a:ea typeface="Poppins Bold"/>
                <a:cs typeface="Poppins Bold"/>
                <a:sym typeface="Poppins Bold"/>
              </a:rPr>
              <a:t>APPLICATION</a:t>
            </a:r>
          </a:p>
        </p:txBody>
      </p:sp>
      <p:sp>
        <p:nvSpPr>
          <p:cNvPr name="TextBox 34" id="34"/>
          <p:cNvSpPr txBox="true"/>
          <p:nvPr/>
        </p:nvSpPr>
        <p:spPr>
          <a:xfrm rot="0">
            <a:off x="1763160" y="6207152"/>
            <a:ext cx="1870645" cy="883012"/>
          </a:xfrm>
          <a:prstGeom prst="rect">
            <a:avLst/>
          </a:prstGeom>
        </p:spPr>
        <p:txBody>
          <a:bodyPr anchor="t" rtlCol="false" tIns="0" lIns="0" bIns="0" rIns="0">
            <a:spAutoFit/>
          </a:bodyPr>
          <a:lstStyle/>
          <a:p>
            <a:pPr algn="ctr" marL="0" indent="0" lvl="0">
              <a:lnSpc>
                <a:spcPts val="1730"/>
              </a:lnSpc>
              <a:spcBef>
                <a:spcPct val="0"/>
              </a:spcBef>
            </a:pPr>
            <a:r>
              <a:rPr lang="en-US" sz="1235">
                <a:solidFill>
                  <a:srgbClr val="585859"/>
                </a:solidFill>
                <a:latin typeface="Poppins"/>
                <a:ea typeface="Poppins"/>
                <a:cs typeface="Poppins"/>
                <a:sym typeface="Poppins"/>
              </a:rPr>
              <a:t>SIMILAR TO THE INITIAL MORTGAGE PROCESS WITH UPDATED DOCUMENTATION</a:t>
            </a:r>
          </a:p>
        </p:txBody>
      </p:sp>
      <p:sp>
        <p:nvSpPr>
          <p:cNvPr name="TextBox 35" id="35"/>
          <p:cNvSpPr txBox="true"/>
          <p:nvPr/>
        </p:nvSpPr>
        <p:spPr>
          <a:xfrm rot="0">
            <a:off x="6859648" y="5972042"/>
            <a:ext cx="3783623" cy="247377"/>
          </a:xfrm>
          <a:prstGeom prst="rect">
            <a:avLst/>
          </a:prstGeom>
        </p:spPr>
        <p:txBody>
          <a:bodyPr anchor="t" rtlCol="false" tIns="0" lIns="0" bIns="0" rIns="0">
            <a:spAutoFit/>
          </a:bodyPr>
          <a:lstStyle/>
          <a:p>
            <a:pPr algn="ctr" marL="0" indent="0" lvl="0">
              <a:lnSpc>
                <a:spcPts val="1977"/>
              </a:lnSpc>
              <a:spcBef>
                <a:spcPct val="0"/>
              </a:spcBef>
            </a:pPr>
            <a:r>
              <a:rPr lang="en-US" b="true" sz="1521">
                <a:solidFill>
                  <a:srgbClr val="585859"/>
                </a:solidFill>
                <a:latin typeface="Poppins Bold"/>
                <a:ea typeface="Poppins Bold"/>
                <a:cs typeface="Poppins Bold"/>
                <a:sym typeface="Poppins Bold"/>
              </a:rPr>
              <a:t>APPRAISAL</a:t>
            </a:r>
          </a:p>
        </p:txBody>
      </p:sp>
      <p:sp>
        <p:nvSpPr>
          <p:cNvPr name="TextBox 36" id="36"/>
          <p:cNvSpPr txBox="true"/>
          <p:nvPr/>
        </p:nvSpPr>
        <p:spPr>
          <a:xfrm rot="0">
            <a:off x="13010286" y="5940725"/>
            <a:ext cx="3783623" cy="247377"/>
          </a:xfrm>
          <a:prstGeom prst="rect">
            <a:avLst/>
          </a:prstGeom>
        </p:spPr>
        <p:txBody>
          <a:bodyPr anchor="t" rtlCol="false" tIns="0" lIns="0" bIns="0" rIns="0">
            <a:spAutoFit/>
          </a:bodyPr>
          <a:lstStyle/>
          <a:p>
            <a:pPr algn="ctr" marL="0" indent="0" lvl="0">
              <a:lnSpc>
                <a:spcPts val="1977"/>
              </a:lnSpc>
              <a:spcBef>
                <a:spcPct val="0"/>
              </a:spcBef>
            </a:pPr>
            <a:r>
              <a:rPr lang="en-US" b="true" sz="1521">
                <a:solidFill>
                  <a:srgbClr val="585859"/>
                </a:solidFill>
                <a:latin typeface="Poppins Bold"/>
                <a:ea typeface="Poppins Bold"/>
                <a:cs typeface="Poppins Bold"/>
                <a:sym typeface="Poppins Bold"/>
              </a:rPr>
              <a:t>APPROVAL &amp; CLOSING</a:t>
            </a:r>
          </a:p>
        </p:txBody>
      </p:sp>
      <p:sp>
        <p:nvSpPr>
          <p:cNvPr name="TextBox 37" id="37"/>
          <p:cNvSpPr txBox="true"/>
          <p:nvPr/>
        </p:nvSpPr>
        <p:spPr>
          <a:xfrm rot="0">
            <a:off x="7830886" y="6330977"/>
            <a:ext cx="1870645" cy="663937"/>
          </a:xfrm>
          <a:prstGeom prst="rect">
            <a:avLst/>
          </a:prstGeom>
        </p:spPr>
        <p:txBody>
          <a:bodyPr anchor="t" rtlCol="false" tIns="0" lIns="0" bIns="0" rIns="0">
            <a:spAutoFit/>
          </a:bodyPr>
          <a:lstStyle/>
          <a:p>
            <a:pPr algn="ctr" marL="0" indent="0" lvl="0">
              <a:lnSpc>
                <a:spcPts val="1730"/>
              </a:lnSpc>
              <a:spcBef>
                <a:spcPct val="0"/>
              </a:spcBef>
            </a:pPr>
            <a:r>
              <a:rPr lang="en-US" sz="1235">
                <a:solidFill>
                  <a:srgbClr val="585859"/>
                </a:solidFill>
                <a:latin typeface="Poppins"/>
                <a:ea typeface="Poppins"/>
                <a:cs typeface="Poppins"/>
                <a:sym typeface="Poppins"/>
              </a:rPr>
              <a:t>A NEW PROPERTY APPRAISAL MAY BE REQUIRED  </a:t>
            </a:r>
          </a:p>
        </p:txBody>
      </p:sp>
      <p:sp>
        <p:nvSpPr>
          <p:cNvPr name="TextBox 38" id="38"/>
          <p:cNvSpPr txBox="true"/>
          <p:nvPr/>
        </p:nvSpPr>
        <p:spPr>
          <a:xfrm rot="0">
            <a:off x="14060064" y="6254777"/>
            <a:ext cx="1870645" cy="663937"/>
          </a:xfrm>
          <a:prstGeom prst="rect">
            <a:avLst/>
          </a:prstGeom>
        </p:spPr>
        <p:txBody>
          <a:bodyPr anchor="t" rtlCol="false" tIns="0" lIns="0" bIns="0" rIns="0">
            <a:spAutoFit/>
          </a:bodyPr>
          <a:lstStyle/>
          <a:p>
            <a:pPr algn="ctr" marL="0" indent="0" lvl="0">
              <a:lnSpc>
                <a:spcPts val="1730"/>
              </a:lnSpc>
              <a:spcBef>
                <a:spcPct val="0"/>
              </a:spcBef>
            </a:pPr>
            <a:r>
              <a:rPr lang="en-US" sz="1235">
                <a:solidFill>
                  <a:srgbClr val="585859"/>
                </a:solidFill>
                <a:latin typeface="Poppins"/>
                <a:ea typeface="Poppins"/>
                <a:cs typeface="Poppins"/>
                <a:sym typeface="Poppins"/>
              </a:rPr>
              <a:t>UNDERSTANDING THE TIMELINE FROM APPROVAL TO CLOSING</a:t>
            </a:r>
          </a:p>
        </p:txBody>
      </p:sp>
    </p:spTree>
  </p:cSld>
  <p:clrMapOvr>
    <a:masterClrMapping/>
  </p:clrMapOvr>
  <p:transition spd="fast">
    <p:push dir="l"/>
  </p:transition>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0312" t="0" r="-20312" b="0"/>
            </a:stretch>
          </a:blipFill>
        </p:spPr>
      </p:sp>
      <p:sp>
        <p:nvSpPr>
          <p:cNvPr name="Freeform 3" id="3"/>
          <p:cNvSpPr/>
          <p:nvPr/>
        </p:nvSpPr>
        <p:spPr>
          <a:xfrm flipH="false" flipV="false" rot="-10800000">
            <a:off x="12324256" y="525561"/>
            <a:ext cx="1927503" cy="1938075"/>
          </a:xfrm>
          <a:custGeom>
            <a:avLst/>
            <a:gdLst/>
            <a:ahLst/>
            <a:cxnLst/>
            <a:rect r="r" b="b" t="t" l="l"/>
            <a:pathLst>
              <a:path h="1938075" w="1927503">
                <a:moveTo>
                  <a:pt x="0" y="0"/>
                </a:moveTo>
                <a:lnTo>
                  <a:pt x="1927504" y="0"/>
                </a:lnTo>
                <a:lnTo>
                  <a:pt x="1927504" y="1938075"/>
                </a:lnTo>
                <a:lnTo>
                  <a:pt x="0" y="19380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10800000">
            <a:off x="3845160" y="525561"/>
            <a:ext cx="1927503" cy="1938075"/>
          </a:xfrm>
          <a:custGeom>
            <a:avLst/>
            <a:gdLst/>
            <a:ahLst/>
            <a:cxnLst/>
            <a:rect r="r" b="b" t="t" l="l"/>
            <a:pathLst>
              <a:path h="1938075" w="1927503">
                <a:moveTo>
                  <a:pt x="1927504" y="0"/>
                </a:moveTo>
                <a:lnTo>
                  <a:pt x="0" y="0"/>
                </a:lnTo>
                <a:lnTo>
                  <a:pt x="0" y="1938075"/>
                </a:lnTo>
                <a:lnTo>
                  <a:pt x="1927504" y="1938075"/>
                </a:lnTo>
                <a:lnTo>
                  <a:pt x="1927504"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682143" y="509226"/>
            <a:ext cx="1300029" cy="1038949"/>
          </a:xfrm>
          <a:custGeom>
            <a:avLst/>
            <a:gdLst/>
            <a:ahLst/>
            <a:cxnLst/>
            <a:rect r="r" b="b" t="t" l="l"/>
            <a:pathLst>
              <a:path h="1038949" w="1300029">
                <a:moveTo>
                  <a:pt x="0" y="0"/>
                </a:moveTo>
                <a:lnTo>
                  <a:pt x="1300029" y="0"/>
                </a:lnTo>
                <a:lnTo>
                  <a:pt x="1300029" y="1038948"/>
                </a:lnTo>
                <a:lnTo>
                  <a:pt x="0" y="1038948"/>
                </a:lnTo>
                <a:lnTo>
                  <a:pt x="0" y="0"/>
                </a:lnTo>
                <a:close/>
              </a:path>
            </a:pathLst>
          </a:custGeom>
          <a:blipFill>
            <a:blip r:embed="rId5"/>
            <a:stretch>
              <a:fillRect l="0" t="0" r="0" b="0"/>
            </a:stretch>
          </a:blipFill>
        </p:spPr>
      </p:sp>
      <p:sp>
        <p:nvSpPr>
          <p:cNvPr name="Freeform 6" id="6"/>
          <p:cNvSpPr/>
          <p:nvPr/>
        </p:nvSpPr>
        <p:spPr>
          <a:xfrm flipH="false" flipV="false" rot="0">
            <a:off x="10232373" y="1774967"/>
            <a:ext cx="7026927" cy="6737067"/>
          </a:xfrm>
          <a:custGeom>
            <a:avLst/>
            <a:gdLst/>
            <a:ahLst/>
            <a:cxnLst/>
            <a:rect r="r" b="b" t="t" l="l"/>
            <a:pathLst>
              <a:path h="6737067" w="7026927">
                <a:moveTo>
                  <a:pt x="0" y="0"/>
                </a:moveTo>
                <a:lnTo>
                  <a:pt x="7026927" y="0"/>
                </a:lnTo>
                <a:lnTo>
                  <a:pt x="7026927" y="6737066"/>
                </a:lnTo>
                <a:lnTo>
                  <a:pt x="0" y="6737066"/>
                </a:lnTo>
                <a:lnTo>
                  <a:pt x="0" y="0"/>
                </a:lnTo>
                <a:close/>
              </a:path>
            </a:pathLst>
          </a:custGeom>
          <a:blipFill>
            <a:blip r:embed="rId6">
              <a:alphaModFix amt="32999"/>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11112364" y="3776146"/>
            <a:ext cx="5266944" cy="4114800"/>
          </a:xfrm>
          <a:custGeom>
            <a:avLst/>
            <a:gdLst/>
            <a:ahLst/>
            <a:cxnLst/>
            <a:rect r="r" b="b" t="t" l="l"/>
            <a:pathLst>
              <a:path h="4114800" w="5266944">
                <a:moveTo>
                  <a:pt x="0" y="0"/>
                </a:moveTo>
                <a:lnTo>
                  <a:pt x="5266944" y="0"/>
                </a:lnTo>
                <a:lnTo>
                  <a:pt x="526694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8" id="8"/>
          <p:cNvSpPr txBox="true"/>
          <p:nvPr/>
        </p:nvSpPr>
        <p:spPr>
          <a:xfrm rot="0">
            <a:off x="5167128" y="969505"/>
            <a:ext cx="7939905" cy="1366888"/>
          </a:xfrm>
          <a:prstGeom prst="rect">
            <a:avLst/>
          </a:prstGeom>
        </p:spPr>
        <p:txBody>
          <a:bodyPr anchor="t" rtlCol="false" tIns="0" lIns="0" bIns="0" rIns="0">
            <a:spAutoFit/>
          </a:bodyPr>
          <a:lstStyle/>
          <a:p>
            <a:pPr algn="ctr">
              <a:lnSpc>
                <a:spcPts val="5163"/>
              </a:lnSpc>
            </a:pPr>
            <a:r>
              <a:rPr lang="en-US" b="true" sz="6146" spc="79">
                <a:solidFill>
                  <a:srgbClr val="585859"/>
                </a:solidFill>
                <a:latin typeface="Poppins Bold"/>
                <a:ea typeface="Poppins Bold"/>
                <a:cs typeface="Poppins Bold"/>
                <a:sym typeface="Poppins Bold"/>
              </a:rPr>
              <a:t>Initial Mortgage Vs. Refinance</a:t>
            </a:r>
          </a:p>
        </p:txBody>
      </p:sp>
      <p:sp>
        <p:nvSpPr>
          <p:cNvPr name="TextBox 9" id="9"/>
          <p:cNvSpPr txBox="true"/>
          <p:nvPr/>
        </p:nvSpPr>
        <p:spPr>
          <a:xfrm rot="0">
            <a:off x="1332158" y="3194815"/>
            <a:ext cx="7353559" cy="5067911"/>
          </a:xfrm>
          <a:prstGeom prst="rect">
            <a:avLst/>
          </a:prstGeom>
        </p:spPr>
        <p:txBody>
          <a:bodyPr anchor="t" rtlCol="false" tIns="0" lIns="0" bIns="0" rIns="0">
            <a:spAutoFit/>
          </a:bodyPr>
          <a:lstStyle/>
          <a:p>
            <a:pPr algn="l" marL="971495" indent="-323832" lvl="2">
              <a:lnSpc>
                <a:spcPts val="4612"/>
              </a:lnSpc>
              <a:buFont typeface="Arial"/>
              <a:buChar char="⚬"/>
            </a:pPr>
            <a:r>
              <a:rPr lang="en-US" b="true" sz="2249">
                <a:solidFill>
                  <a:srgbClr val="585859"/>
                </a:solidFill>
                <a:latin typeface="Poppins Semi-Bold"/>
                <a:ea typeface="Poppins Semi-Bold"/>
                <a:cs typeface="Poppins Semi-Bold"/>
                <a:sym typeface="Poppins Semi-Bold"/>
              </a:rPr>
              <a:t>DOCUMENTATION: DIFFERENCES AND SIMILARITIES IN REQUIRED PAPERWORK.</a:t>
            </a:r>
          </a:p>
          <a:p>
            <a:pPr algn="l">
              <a:lnSpc>
                <a:spcPts val="4612"/>
              </a:lnSpc>
            </a:pPr>
          </a:p>
          <a:p>
            <a:pPr algn="l" marL="971495" indent="-323832" lvl="2">
              <a:lnSpc>
                <a:spcPts val="4612"/>
              </a:lnSpc>
              <a:buFont typeface="Arial"/>
              <a:buChar char="⚬"/>
            </a:pPr>
            <a:r>
              <a:rPr lang="en-US" b="true" sz="2249">
                <a:solidFill>
                  <a:srgbClr val="585859"/>
                </a:solidFill>
                <a:latin typeface="Poppins Semi-Bold"/>
                <a:ea typeface="Poppins Semi-Bold"/>
                <a:cs typeface="Poppins Semi-Bold"/>
                <a:sym typeface="Poppins Semi-Bold"/>
              </a:rPr>
              <a:t>TIMELINE: HOW REFINANCING COMPARES IN DURATION TO THE INITIAL MORTGAGE.</a:t>
            </a:r>
          </a:p>
          <a:p>
            <a:pPr algn="l">
              <a:lnSpc>
                <a:spcPts val="4612"/>
              </a:lnSpc>
            </a:pPr>
          </a:p>
          <a:p>
            <a:pPr algn="l" marL="971495" indent="-323832" lvl="2">
              <a:lnSpc>
                <a:spcPts val="4612"/>
              </a:lnSpc>
              <a:buFont typeface="Arial"/>
              <a:buChar char="⚬"/>
            </a:pPr>
            <a:r>
              <a:rPr lang="en-US" b="true" sz="2249">
                <a:solidFill>
                  <a:srgbClr val="585859"/>
                </a:solidFill>
                <a:latin typeface="Poppins Semi-Bold"/>
                <a:ea typeface="Poppins Semi-Bold"/>
                <a:cs typeface="Poppins Semi-Bold"/>
                <a:sym typeface="Poppins Semi-Bold"/>
              </a:rPr>
              <a:t>COSTS: COMPARE THE UPFRONT COSTS OF BOTH PROCESSES.</a:t>
            </a:r>
          </a:p>
          <a:p>
            <a:pPr algn="l">
              <a:lnSpc>
                <a:spcPts val="2787"/>
              </a:lnSpc>
            </a:pPr>
          </a:p>
        </p:txBody>
      </p:sp>
    </p:spTree>
  </p:cSld>
  <p:clrMapOvr>
    <a:masterClrMapping/>
  </p:clrMapOvr>
  <p:transition spd="fast">
    <p:push dir="l"/>
  </p:transition>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0312" t="0" r="-20312" b="0"/>
            </a:stretch>
          </a:blipFill>
        </p:spPr>
      </p:sp>
      <p:sp>
        <p:nvSpPr>
          <p:cNvPr name="Freeform 3" id="3"/>
          <p:cNvSpPr/>
          <p:nvPr/>
        </p:nvSpPr>
        <p:spPr>
          <a:xfrm flipH="false" flipV="false" rot="-10800000">
            <a:off x="12600306" y="509226"/>
            <a:ext cx="1927503" cy="1938075"/>
          </a:xfrm>
          <a:custGeom>
            <a:avLst/>
            <a:gdLst/>
            <a:ahLst/>
            <a:cxnLst/>
            <a:rect r="r" b="b" t="t" l="l"/>
            <a:pathLst>
              <a:path h="1938075" w="1927503">
                <a:moveTo>
                  <a:pt x="0" y="0"/>
                </a:moveTo>
                <a:lnTo>
                  <a:pt x="1927503" y="0"/>
                </a:lnTo>
                <a:lnTo>
                  <a:pt x="1927503" y="1938074"/>
                </a:lnTo>
                <a:lnTo>
                  <a:pt x="0" y="193807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10800000">
            <a:off x="3663343" y="525561"/>
            <a:ext cx="1927503" cy="1938075"/>
          </a:xfrm>
          <a:custGeom>
            <a:avLst/>
            <a:gdLst/>
            <a:ahLst/>
            <a:cxnLst/>
            <a:rect r="r" b="b" t="t" l="l"/>
            <a:pathLst>
              <a:path h="1938075" w="1927503">
                <a:moveTo>
                  <a:pt x="1927503" y="0"/>
                </a:moveTo>
                <a:lnTo>
                  <a:pt x="0" y="0"/>
                </a:lnTo>
                <a:lnTo>
                  <a:pt x="0" y="1938075"/>
                </a:lnTo>
                <a:lnTo>
                  <a:pt x="1927503" y="1938075"/>
                </a:lnTo>
                <a:lnTo>
                  <a:pt x="1927503"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682143" y="509226"/>
            <a:ext cx="1300029" cy="1038949"/>
          </a:xfrm>
          <a:custGeom>
            <a:avLst/>
            <a:gdLst/>
            <a:ahLst/>
            <a:cxnLst/>
            <a:rect r="r" b="b" t="t" l="l"/>
            <a:pathLst>
              <a:path h="1038949" w="1300029">
                <a:moveTo>
                  <a:pt x="0" y="0"/>
                </a:moveTo>
                <a:lnTo>
                  <a:pt x="1300029" y="0"/>
                </a:lnTo>
                <a:lnTo>
                  <a:pt x="1300029" y="1038948"/>
                </a:lnTo>
                <a:lnTo>
                  <a:pt x="0" y="1038948"/>
                </a:lnTo>
                <a:lnTo>
                  <a:pt x="0" y="0"/>
                </a:lnTo>
                <a:close/>
              </a:path>
            </a:pathLst>
          </a:custGeom>
          <a:blipFill>
            <a:blip r:embed="rId5"/>
            <a:stretch>
              <a:fillRect l="0" t="0" r="0" b="0"/>
            </a:stretch>
          </a:blipFill>
        </p:spPr>
      </p:sp>
      <p:sp>
        <p:nvSpPr>
          <p:cNvPr name="Freeform 6" id="6"/>
          <p:cNvSpPr/>
          <p:nvPr/>
        </p:nvSpPr>
        <p:spPr>
          <a:xfrm flipH="false" flipV="false" rot="0">
            <a:off x="2565399" y="4038797"/>
            <a:ext cx="4123390" cy="4114800"/>
          </a:xfrm>
          <a:custGeom>
            <a:avLst/>
            <a:gdLst/>
            <a:ahLst/>
            <a:cxnLst/>
            <a:rect r="r" b="b" t="t" l="l"/>
            <a:pathLst>
              <a:path h="4114800" w="4123390">
                <a:moveTo>
                  <a:pt x="0" y="0"/>
                </a:moveTo>
                <a:lnTo>
                  <a:pt x="4123391" y="0"/>
                </a:lnTo>
                <a:lnTo>
                  <a:pt x="412339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7" id="7"/>
          <p:cNvSpPr txBox="true"/>
          <p:nvPr/>
        </p:nvSpPr>
        <p:spPr>
          <a:xfrm rot="0">
            <a:off x="5174047" y="1238250"/>
            <a:ext cx="7939905" cy="719188"/>
          </a:xfrm>
          <a:prstGeom prst="rect">
            <a:avLst/>
          </a:prstGeom>
        </p:spPr>
        <p:txBody>
          <a:bodyPr anchor="t" rtlCol="false" tIns="0" lIns="0" bIns="0" rIns="0">
            <a:spAutoFit/>
          </a:bodyPr>
          <a:lstStyle/>
          <a:p>
            <a:pPr algn="ctr">
              <a:lnSpc>
                <a:spcPts val="5163"/>
              </a:lnSpc>
            </a:pPr>
            <a:r>
              <a:rPr lang="en-US" b="true" sz="6146" spc="79">
                <a:solidFill>
                  <a:srgbClr val="585859"/>
                </a:solidFill>
                <a:latin typeface="Poppins Bold"/>
                <a:ea typeface="Poppins Bold"/>
                <a:cs typeface="Poppins Bold"/>
                <a:sym typeface="Poppins Bold"/>
              </a:rPr>
              <a:t>Is it right for YOU?</a:t>
            </a:r>
          </a:p>
        </p:txBody>
      </p:sp>
      <p:sp>
        <p:nvSpPr>
          <p:cNvPr name="TextBox 8" id="8"/>
          <p:cNvSpPr txBox="true"/>
          <p:nvPr/>
        </p:nvSpPr>
        <p:spPr>
          <a:xfrm rot="0">
            <a:off x="9144000" y="3962597"/>
            <a:ext cx="6005946" cy="4626011"/>
          </a:xfrm>
          <a:prstGeom prst="rect">
            <a:avLst/>
          </a:prstGeom>
        </p:spPr>
        <p:txBody>
          <a:bodyPr anchor="t" rtlCol="false" tIns="0" lIns="0" bIns="0" rIns="0">
            <a:spAutoFit/>
          </a:bodyPr>
          <a:lstStyle/>
          <a:p>
            <a:pPr algn="l">
              <a:lnSpc>
                <a:spcPts val="3323"/>
              </a:lnSpc>
            </a:pPr>
            <a:r>
              <a:rPr lang="en-US" b="true" sz="2373" u="sng">
                <a:solidFill>
                  <a:srgbClr val="585859"/>
                </a:solidFill>
                <a:latin typeface="Poppins Medium"/>
                <a:ea typeface="Poppins Medium"/>
                <a:cs typeface="Poppins Medium"/>
                <a:sym typeface="Poppins Medium"/>
              </a:rPr>
              <a:t>PERSONAL FINANCIAL GOALS:</a:t>
            </a:r>
            <a:r>
              <a:rPr lang="en-US" sz="2373" b="true">
                <a:solidFill>
                  <a:srgbClr val="585859"/>
                </a:solidFill>
                <a:latin typeface="Poppins Medium"/>
                <a:ea typeface="Poppins Medium"/>
                <a:cs typeface="Poppins Medium"/>
                <a:sym typeface="Poppins Medium"/>
              </a:rPr>
              <a:t> ALIGN REFINANCING WITH LONG-TERM OBJECTIVES.</a:t>
            </a:r>
          </a:p>
          <a:p>
            <a:pPr algn="just">
              <a:lnSpc>
                <a:spcPts val="3323"/>
              </a:lnSpc>
            </a:pPr>
          </a:p>
          <a:p>
            <a:pPr algn="just">
              <a:lnSpc>
                <a:spcPts val="3323"/>
              </a:lnSpc>
            </a:pPr>
            <a:r>
              <a:rPr lang="en-US" b="true" sz="2373" u="sng">
                <a:solidFill>
                  <a:srgbClr val="585859"/>
                </a:solidFill>
                <a:latin typeface="Poppins Medium"/>
                <a:ea typeface="Poppins Medium"/>
                <a:cs typeface="Poppins Medium"/>
                <a:sym typeface="Poppins Medium"/>
              </a:rPr>
              <a:t>TIMING CONSIDERATIONS:</a:t>
            </a:r>
            <a:r>
              <a:rPr lang="en-US" b="true" sz="2373">
                <a:solidFill>
                  <a:srgbClr val="585859"/>
                </a:solidFill>
                <a:latin typeface="Poppins Medium"/>
                <a:ea typeface="Poppins Medium"/>
                <a:cs typeface="Poppins Medium"/>
                <a:sym typeface="Poppins Medium"/>
              </a:rPr>
              <a:t> ASSESS THE BEST TIME TO REFINANCE BASED ON MARKET CONDITIONS.</a:t>
            </a:r>
          </a:p>
          <a:p>
            <a:pPr algn="just">
              <a:lnSpc>
                <a:spcPts val="3323"/>
              </a:lnSpc>
            </a:pPr>
          </a:p>
          <a:p>
            <a:pPr algn="just">
              <a:lnSpc>
                <a:spcPts val="3323"/>
              </a:lnSpc>
            </a:pPr>
            <a:r>
              <a:rPr lang="en-US" b="true" sz="2373" u="sng">
                <a:solidFill>
                  <a:srgbClr val="585859"/>
                </a:solidFill>
                <a:latin typeface="Poppins Medium"/>
                <a:ea typeface="Poppins Medium"/>
                <a:cs typeface="Poppins Medium"/>
                <a:sym typeface="Poppins Medium"/>
              </a:rPr>
              <a:t>RISK ASSESSMENT:</a:t>
            </a:r>
            <a:r>
              <a:rPr lang="en-US" b="true" sz="2373">
                <a:solidFill>
                  <a:srgbClr val="585859"/>
                </a:solidFill>
                <a:latin typeface="Poppins Medium"/>
                <a:ea typeface="Poppins Medium"/>
                <a:cs typeface="Poppins Medium"/>
                <a:sym typeface="Poppins Medium"/>
              </a:rPr>
              <a:t> WEIGH THE PROS AND CONS SPECIFIC TO YOUR SITUATION.</a:t>
            </a:r>
          </a:p>
          <a:p>
            <a:pPr algn="just">
              <a:lnSpc>
                <a:spcPts val="3323"/>
              </a:lnSpc>
            </a:pPr>
          </a:p>
        </p:txBody>
      </p:sp>
    </p:spTree>
  </p:cSld>
  <p:clrMapOvr>
    <a:masterClrMapping/>
  </p:clrMapOvr>
  <p:transition spd="fast">
    <p:push dir="l"/>
  </p:transition>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0312" t="0" r="-20312" b="0"/>
            </a:stretch>
          </a:blipFill>
        </p:spPr>
      </p:sp>
      <p:sp>
        <p:nvSpPr>
          <p:cNvPr name="Freeform 3" id="3"/>
          <p:cNvSpPr/>
          <p:nvPr/>
        </p:nvSpPr>
        <p:spPr>
          <a:xfrm flipH="true" flipV="false" rot="5400000">
            <a:off x="11793932" y="2764232"/>
            <a:ext cx="6494068" cy="6494068"/>
          </a:xfrm>
          <a:custGeom>
            <a:avLst/>
            <a:gdLst/>
            <a:ahLst/>
            <a:cxnLst/>
            <a:rect r="r" b="b" t="t" l="l"/>
            <a:pathLst>
              <a:path h="6494068" w="6494068">
                <a:moveTo>
                  <a:pt x="6494068" y="0"/>
                </a:moveTo>
                <a:lnTo>
                  <a:pt x="0" y="0"/>
                </a:lnTo>
                <a:lnTo>
                  <a:pt x="0" y="6494068"/>
                </a:lnTo>
                <a:lnTo>
                  <a:pt x="6494068" y="6494068"/>
                </a:lnTo>
                <a:lnTo>
                  <a:pt x="6494068"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10800000">
            <a:off x="11597589" y="525561"/>
            <a:ext cx="1927503" cy="1938075"/>
          </a:xfrm>
          <a:custGeom>
            <a:avLst/>
            <a:gdLst/>
            <a:ahLst/>
            <a:cxnLst/>
            <a:rect r="r" b="b" t="t" l="l"/>
            <a:pathLst>
              <a:path h="1938075" w="1927503">
                <a:moveTo>
                  <a:pt x="0" y="0"/>
                </a:moveTo>
                <a:lnTo>
                  <a:pt x="1927504" y="0"/>
                </a:lnTo>
                <a:lnTo>
                  <a:pt x="1927504" y="1938075"/>
                </a:lnTo>
                <a:lnTo>
                  <a:pt x="0" y="193807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true" flipV="false" rot="-10800000">
            <a:off x="4794612" y="525561"/>
            <a:ext cx="1927503" cy="1938075"/>
          </a:xfrm>
          <a:custGeom>
            <a:avLst/>
            <a:gdLst/>
            <a:ahLst/>
            <a:cxnLst/>
            <a:rect r="r" b="b" t="t" l="l"/>
            <a:pathLst>
              <a:path h="1938075" w="1927503">
                <a:moveTo>
                  <a:pt x="1927504" y="0"/>
                </a:moveTo>
                <a:lnTo>
                  <a:pt x="0" y="0"/>
                </a:lnTo>
                <a:lnTo>
                  <a:pt x="0" y="1938075"/>
                </a:lnTo>
                <a:lnTo>
                  <a:pt x="1927504" y="1938075"/>
                </a:lnTo>
                <a:lnTo>
                  <a:pt x="1927504"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022742" y="3873119"/>
            <a:ext cx="569745" cy="569745"/>
          </a:xfrm>
          <a:custGeom>
            <a:avLst/>
            <a:gdLst/>
            <a:ahLst/>
            <a:cxnLst/>
            <a:rect r="r" b="b" t="t" l="l"/>
            <a:pathLst>
              <a:path h="569745" w="569745">
                <a:moveTo>
                  <a:pt x="0" y="0"/>
                </a:moveTo>
                <a:lnTo>
                  <a:pt x="569744" y="0"/>
                </a:lnTo>
                <a:lnTo>
                  <a:pt x="569744" y="569745"/>
                </a:lnTo>
                <a:lnTo>
                  <a:pt x="0" y="56974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2339150" y="5307328"/>
            <a:ext cx="570142" cy="570142"/>
          </a:xfrm>
          <a:custGeom>
            <a:avLst/>
            <a:gdLst/>
            <a:ahLst/>
            <a:cxnLst/>
            <a:rect r="r" b="b" t="t" l="l"/>
            <a:pathLst>
              <a:path h="570142" w="570142">
                <a:moveTo>
                  <a:pt x="0" y="0"/>
                </a:moveTo>
                <a:lnTo>
                  <a:pt x="570142" y="0"/>
                </a:lnTo>
                <a:lnTo>
                  <a:pt x="570142" y="570142"/>
                </a:lnTo>
                <a:lnTo>
                  <a:pt x="0" y="57014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8" id="8"/>
          <p:cNvSpPr/>
          <p:nvPr/>
        </p:nvSpPr>
        <p:spPr>
          <a:xfrm flipH="false" flipV="false" rot="0">
            <a:off x="3276178" y="6762510"/>
            <a:ext cx="564055" cy="564055"/>
          </a:xfrm>
          <a:custGeom>
            <a:avLst/>
            <a:gdLst/>
            <a:ahLst/>
            <a:cxnLst/>
            <a:rect r="r" b="b" t="t" l="l"/>
            <a:pathLst>
              <a:path h="564055" w="564055">
                <a:moveTo>
                  <a:pt x="0" y="0"/>
                </a:moveTo>
                <a:lnTo>
                  <a:pt x="564055" y="0"/>
                </a:lnTo>
                <a:lnTo>
                  <a:pt x="564055" y="564055"/>
                </a:lnTo>
                <a:lnTo>
                  <a:pt x="0" y="56405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9" id="9"/>
          <p:cNvSpPr/>
          <p:nvPr/>
        </p:nvSpPr>
        <p:spPr>
          <a:xfrm flipH="false" flipV="false" rot="0">
            <a:off x="4867864" y="8635411"/>
            <a:ext cx="571838" cy="567549"/>
          </a:xfrm>
          <a:custGeom>
            <a:avLst/>
            <a:gdLst/>
            <a:ahLst/>
            <a:cxnLst/>
            <a:rect r="r" b="b" t="t" l="l"/>
            <a:pathLst>
              <a:path h="567549" w="571838">
                <a:moveTo>
                  <a:pt x="0" y="0"/>
                </a:moveTo>
                <a:lnTo>
                  <a:pt x="571839" y="0"/>
                </a:lnTo>
                <a:lnTo>
                  <a:pt x="571839" y="567549"/>
                </a:lnTo>
                <a:lnTo>
                  <a:pt x="0" y="567549"/>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0" id="10"/>
          <p:cNvSpPr/>
          <p:nvPr/>
        </p:nvSpPr>
        <p:spPr>
          <a:xfrm flipH="false" flipV="false" rot="0">
            <a:off x="920940" y="596221"/>
            <a:ext cx="3406562" cy="2722434"/>
          </a:xfrm>
          <a:custGeom>
            <a:avLst/>
            <a:gdLst/>
            <a:ahLst/>
            <a:cxnLst/>
            <a:rect r="r" b="b" t="t" l="l"/>
            <a:pathLst>
              <a:path h="2722434" w="3406562">
                <a:moveTo>
                  <a:pt x="0" y="0"/>
                </a:moveTo>
                <a:lnTo>
                  <a:pt x="3406562" y="0"/>
                </a:lnTo>
                <a:lnTo>
                  <a:pt x="3406562" y="2722434"/>
                </a:lnTo>
                <a:lnTo>
                  <a:pt x="0" y="2722434"/>
                </a:lnTo>
                <a:lnTo>
                  <a:pt x="0" y="0"/>
                </a:lnTo>
                <a:close/>
              </a:path>
            </a:pathLst>
          </a:custGeom>
          <a:blipFill>
            <a:blip r:embed="rId15"/>
            <a:stretch>
              <a:fillRect l="0" t="0" r="0" b="0"/>
            </a:stretch>
          </a:blipFill>
        </p:spPr>
      </p:sp>
      <p:sp>
        <p:nvSpPr>
          <p:cNvPr name="Freeform 11" id="11"/>
          <p:cNvSpPr/>
          <p:nvPr/>
        </p:nvSpPr>
        <p:spPr>
          <a:xfrm flipH="false" flipV="false" rot="0">
            <a:off x="11305622" y="1957438"/>
            <a:ext cx="5507847" cy="8257739"/>
          </a:xfrm>
          <a:custGeom>
            <a:avLst/>
            <a:gdLst/>
            <a:ahLst/>
            <a:cxnLst/>
            <a:rect r="r" b="b" t="t" l="l"/>
            <a:pathLst>
              <a:path h="8257739" w="5507847">
                <a:moveTo>
                  <a:pt x="0" y="0"/>
                </a:moveTo>
                <a:lnTo>
                  <a:pt x="5507848" y="0"/>
                </a:lnTo>
                <a:lnTo>
                  <a:pt x="5507848" y="8257739"/>
                </a:lnTo>
                <a:lnTo>
                  <a:pt x="0" y="8257739"/>
                </a:lnTo>
                <a:lnTo>
                  <a:pt x="0" y="0"/>
                </a:lnTo>
                <a:close/>
              </a:path>
            </a:pathLst>
          </a:custGeom>
          <a:blipFill>
            <a:blip r:embed="rId16"/>
            <a:stretch>
              <a:fillRect l="0" t="0" r="0" b="0"/>
            </a:stretch>
          </a:blipFill>
        </p:spPr>
      </p:sp>
      <p:sp>
        <p:nvSpPr>
          <p:cNvPr name="TextBox 12" id="12"/>
          <p:cNvSpPr txBox="true"/>
          <p:nvPr/>
        </p:nvSpPr>
        <p:spPr>
          <a:xfrm rot="0">
            <a:off x="5174047" y="1238250"/>
            <a:ext cx="7939905" cy="719188"/>
          </a:xfrm>
          <a:prstGeom prst="rect">
            <a:avLst/>
          </a:prstGeom>
        </p:spPr>
        <p:txBody>
          <a:bodyPr anchor="t" rtlCol="false" tIns="0" lIns="0" bIns="0" rIns="0">
            <a:spAutoFit/>
          </a:bodyPr>
          <a:lstStyle/>
          <a:p>
            <a:pPr algn="ctr">
              <a:lnSpc>
                <a:spcPts val="5163"/>
              </a:lnSpc>
            </a:pPr>
            <a:r>
              <a:rPr lang="en-US" b="true" sz="6146" spc="79">
                <a:solidFill>
                  <a:srgbClr val="585859"/>
                </a:solidFill>
                <a:latin typeface="Poppins Bold"/>
                <a:ea typeface="Poppins Bold"/>
                <a:cs typeface="Poppins Bold"/>
                <a:sym typeface="Poppins Bold"/>
              </a:rPr>
              <a:t>Contact Us</a:t>
            </a:r>
          </a:p>
        </p:txBody>
      </p:sp>
      <p:sp>
        <p:nvSpPr>
          <p:cNvPr name="TextBox 13" id="13"/>
          <p:cNvSpPr txBox="true"/>
          <p:nvPr/>
        </p:nvSpPr>
        <p:spPr>
          <a:xfrm rot="0">
            <a:off x="1746866" y="3756344"/>
            <a:ext cx="4325077" cy="616183"/>
          </a:xfrm>
          <a:prstGeom prst="rect">
            <a:avLst/>
          </a:prstGeom>
        </p:spPr>
        <p:txBody>
          <a:bodyPr anchor="t" rtlCol="false" tIns="0" lIns="0" bIns="0" rIns="0">
            <a:spAutoFit/>
          </a:bodyPr>
          <a:lstStyle/>
          <a:p>
            <a:pPr algn="l">
              <a:lnSpc>
                <a:spcPts val="5152"/>
              </a:lnSpc>
            </a:pPr>
            <a:r>
              <a:rPr lang="en-US" sz="2711" b="true">
                <a:solidFill>
                  <a:srgbClr val="585859"/>
                </a:solidFill>
                <a:latin typeface="Poppins Semi-Bold"/>
                <a:ea typeface="Poppins Semi-Bold"/>
                <a:cs typeface="Poppins Semi-Bold"/>
                <a:sym typeface="Poppins Semi-Bold"/>
              </a:rPr>
              <a:t>770.924.1111</a:t>
            </a:r>
          </a:p>
        </p:txBody>
      </p:sp>
      <p:sp>
        <p:nvSpPr>
          <p:cNvPr name="TextBox 14" id="14"/>
          <p:cNvSpPr txBox="true"/>
          <p:nvPr/>
        </p:nvSpPr>
        <p:spPr>
          <a:xfrm rot="0">
            <a:off x="4088705" y="6666247"/>
            <a:ext cx="6750192" cy="1214413"/>
          </a:xfrm>
          <a:prstGeom prst="rect">
            <a:avLst/>
          </a:prstGeom>
        </p:spPr>
        <p:txBody>
          <a:bodyPr anchor="t" rtlCol="false" tIns="0" lIns="0" bIns="0" rIns="0">
            <a:spAutoFit/>
          </a:bodyPr>
          <a:lstStyle/>
          <a:p>
            <a:pPr algn="l">
              <a:lnSpc>
                <a:spcPts val="4988"/>
              </a:lnSpc>
            </a:pPr>
            <a:r>
              <a:rPr lang="en-US" sz="2625" b="true">
                <a:solidFill>
                  <a:srgbClr val="585859"/>
                </a:solidFill>
                <a:latin typeface="Poppins Semi-Bold"/>
                <a:ea typeface="Poppins Semi-Bold"/>
                <a:cs typeface="Poppins Semi-Bold"/>
                <a:sym typeface="Poppins Semi-Bold"/>
              </a:rPr>
              <a:t>4480 Park St., Acworth, GA 30101</a:t>
            </a:r>
          </a:p>
          <a:p>
            <a:pPr algn="l">
              <a:lnSpc>
                <a:spcPts val="4988"/>
              </a:lnSpc>
            </a:pPr>
            <a:r>
              <a:rPr lang="en-US" sz="2625" b="true">
                <a:solidFill>
                  <a:srgbClr val="585859"/>
                </a:solidFill>
                <a:latin typeface="Poppins Semi-Bold"/>
                <a:ea typeface="Poppins Semi-Bold"/>
                <a:cs typeface="Poppins Semi-Bold"/>
                <a:sym typeface="Poppins Semi-Bold"/>
              </a:rPr>
              <a:t>131 E. Jackson St., Thomasville, GA 31792</a:t>
            </a:r>
          </a:p>
        </p:txBody>
      </p:sp>
      <p:sp>
        <p:nvSpPr>
          <p:cNvPr name="TextBox 15" id="15"/>
          <p:cNvSpPr txBox="true"/>
          <p:nvPr/>
        </p:nvSpPr>
        <p:spPr>
          <a:xfrm rot="0">
            <a:off x="3153182" y="5197651"/>
            <a:ext cx="5308690" cy="585763"/>
          </a:xfrm>
          <a:prstGeom prst="rect">
            <a:avLst/>
          </a:prstGeom>
        </p:spPr>
        <p:txBody>
          <a:bodyPr anchor="t" rtlCol="false" tIns="0" lIns="0" bIns="0" rIns="0">
            <a:spAutoFit/>
          </a:bodyPr>
          <a:lstStyle/>
          <a:p>
            <a:pPr algn="l">
              <a:lnSpc>
                <a:spcPts val="4988"/>
              </a:lnSpc>
            </a:pPr>
            <a:r>
              <a:rPr lang="en-US" sz="2625" b="true">
                <a:solidFill>
                  <a:srgbClr val="585859"/>
                </a:solidFill>
                <a:latin typeface="Poppins Semi-Bold"/>
                <a:ea typeface="Poppins Semi-Bold"/>
                <a:cs typeface="Poppins Semi-Bold"/>
                <a:sym typeface="Poppins Semi-Bold"/>
              </a:rPr>
              <a:t>www.msoga.com</a:t>
            </a:r>
          </a:p>
        </p:txBody>
      </p:sp>
      <p:sp>
        <p:nvSpPr>
          <p:cNvPr name="TextBox 16" id="16"/>
          <p:cNvSpPr txBox="true"/>
          <p:nvPr/>
        </p:nvSpPr>
        <p:spPr>
          <a:xfrm rot="0">
            <a:off x="5658099" y="8528997"/>
            <a:ext cx="6006165" cy="585763"/>
          </a:xfrm>
          <a:prstGeom prst="rect">
            <a:avLst/>
          </a:prstGeom>
        </p:spPr>
        <p:txBody>
          <a:bodyPr anchor="t" rtlCol="false" tIns="0" lIns="0" bIns="0" rIns="0">
            <a:spAutoFit/>
          </a:bodyPr>
          <a:lstStyle/>
          <a:p>
            <a:pPr algn="l" marL="0" indent="0" lvl="0">
              <a:lnSpc>
                <a:spcPts val="4988"/>
              </a:lnSpc>
              <a:spcBef>
                <a:spcPct val="0"/>
              </a:spcBef>
            </a:pPr>
            <a:r>
              <a:rPr lang="en-US" b="true" sz="2625">
                <a:solidFill>
                  <a:srgbClr val="585859"/>
                </a:solidFill>
                <a:latin typeface="Poppins Semi-Bold"/>
                <a:ea typeface="Poppins Semi-Bold"/>
                <a:cs typeface="Poppins Semi-Bold"/>
                <a:sym typeface="Poppins Semi-Bold"/>
              </a:rPr>
              <a:t>MortgageSolutions@MSOGA.com</a:t>
            </a:r>
          </a:p>
        </p:txBody>
      </p:sp>
      <p:sp>
        <p:nvSpPr>
          <p:cNvPr name="TextBox 17" id="17"/>
          <p:cNvSpPr txBox="true"/>
          <p:nvPr/>
        </p:nvSpPr>
        <p:spPr>
          <a:xfrm rot="0">
            <a:off x="15323783" y="4145165"/>
            <a:ext cx="5308690" cy="547772"/>
          </a:xfrm>
          <a:prstGeom prst="rect">
            <a:avLst/>
          </a:prstGeom>
        </p:spPr>
        <p:txBody>
          <a:bodyPr anchor="t" rtlCol="false" tIns="0" lIns="0" bIns="0" rIns="0">
            <a:spAutoFit/>
          </a:bodyPr>
          <a:lstStyle/>
          <a:p>
            <a:pPr algn="l">
              <a:lnSpc>
                <a:spcPts val="2242"/>
              </a:lnSpc>
            </a:pPr>
            <a:r>
              <a:rPr lang="en-US" sz="1525">
                <a:solidFill>
                  <a:srgbClr val="585859"/>
                </a:solidFill>
                <a:latin typeface="Poppins"/>
                <a:ea typeface="Poppins"/>
                <a:cs typeface="Poppins"/>
                <a:sym typeface="Poppins"/>
              </a:rPr>
              <a:t>Dave Tallman, CEO/Owner</a:t>
            </a:r>
          </a:p>
          <a:p>
            <a:pPr algn="l">
              <a:lnSpc>
                <a:spcPts val="2242"/>
              </a:lnSpc>
            </a:pPr>
            <a:r>
              <a:rPr lang="en-US" sz="1525">
                <a:solidFill>
                  <a:srgbClr val="585859"/>
                </a:solidFill>
                <a:latin typeface="Poppins"/>
                <a:ea typeface="Poppins"/>
                <a:cs typeface="Poppins"/>
                <a:sym typeface="Poppins"/>
              </a:rPr>
              <a:t>Mortgage Loan Expert </a:t>
            </a:r>
          </a:p>
        </p:txBody>
      </p:sp>
    </p:spTree>
  </p:cSld>
  <p:clrMapOvr>
    <a:masterClrMapping/>
  </p:clrMapOvr>
  <p:transition spd="fast">
    <p:push dir="l"/>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CA7F976A62BF4886A242D0E9ED5452" ma:contentTypeVersion="15" ma:contentTypeDescription="Create a new document." ma:contentTypeScope="" ma:versionID="def84cdaae12a27163d9e974aa071086">
  <xsd:schema xmlns:xsd="http://www.w3.org/2001/XMLSchema" xmlns:xs="http://www.w3.org/2001/XMLSchema" xmlns:p="http://schemas.microsoft.com/office/2006/metadata/properties" xmlns:ns2="1cf5f50b-d37c-40f6-aa46-eee731846120" xmlns:ns3="93ec7618-3ef0-4da0-b726-b60bb790bd5e" xmlns:ns4="18422acb-dcfd-4889-bff4-33c7970708ad" targetNamespace="http://schemas.microsoft.com/office/2006/metadata/properties" ma:root="true" ma:fieldsID="80af332a15e19da20a538b8c7d80ac16" ns2:_="" ns3:_="" ns4:_="">
    <xsd:import namespace="1cf5f50b-d37c-40f6-aa46-eee731846120"/>
    <xsd:import namespace="93ec7618-3ef0-4da0-b726-b60bb790bd5e"/>
    <xsd:import namespace="18422acb-dcfd-4889-bff4-33c7970708ad"/>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4:SharedWithUsers" minOccurs="0"/>
                <xsd:element ref="ns4: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f5f50b-d37c-40f6-aa46-eee7318461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635a8ce-c880-4cc5-be8a-93f962d8bfed"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description="" ma:indexed="true" ma:internalName="MediaServiceLocation" ma:readOnly="true">
      <xsd:simpleType>
        <xsd:restriction base="dms:Text"/>
      </xsd:simpleType>
    </xsd:element>
    <xsd:element name="MediaServiceObjectDetectorVersions" ma:index="1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3ec7618-3ef0-4da0-b726-b60bb790bd5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e48ca90-4cfe-48b6-9741-66e1ef0a3800}" ma:internalName="TaxCatchAll" ma:showField="CatchAllData" ma:web="93ec7618-3ef0-4da0-b726-b60bb790bd5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8422acb-dcfd-4889-bff4-33c7970708ad"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cf5f50b-d37c-40f6-aa46-eee731846120">
      <Terms xmlns="http://schemas.microsoft.com/office/infopath/2007/PartnerControls"/>
    </lcf76f155ced4ddcb4097134ff3c332f>
    <TaxCatchAll xmlns="93ec7618-3ef0-4da0-b726-b60bb790bd5e" xsi:nil="true"/>
  </documentManagement>
</p:properties>
</file>

<file path=customXml/itemProps1.xml><?xml version="1.0" encoding="utf-8"?>
<ds:datastoreItem xmlns:ds="http://schemas.openxmlformats.org/officeDocument/2006/customXml" ds:itemID="{753FBD31-0E52-499B-B9A5-B2B6074F69CF}"/>
</file>

<file path=customXml/itemProps2.xml><?xml version="1.0" encoding="utf-8"?>
<ds:datastoreItem xmlns:ds="http://schemas.openxmlformats.org/officeDocument/2006/customXml" ds:itemID="{D82E5D0F-7C7D-4A0D-8507-DCB5E3F46F4F}"/>
</file>

<file path=customXml/itemProps3.xml><?xml version="1.0" encoding="utf-8"?>
<ds:datastoreItem xmlns:ds="http://schemas.openxmlformats.org/officeDocument/2006/customXml" ds:itemID="{10059C51-5F71-4D5F-8805-403C790D7AA7}"/>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Refinance</dc:title>
  <cp:revision>1</cp:revision>
  <dcterms:created xsi:type="dcterms:W3CDTF">2006-08-16T00:00:00Z</dcterms:created>
  <dcterms:modified xsi:type="dcterms:W3CDTF">2011-08-01T06:04:30Z</dcterms:modified>
  <dc:identifier>DAGe6ZoHCQM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0x010100ECCA7F976A62BF4886A242D0E9ED5452</vt:lpwstr>
  </property>
</Properties>
</file>