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x="18288000" cy="10287000"/>
  <p:notesSz cx="6858000" cy="9144000"/>
  <p:embeddedFontLst>
    <p:embeddedFont>
      <p:font typeface="The Seasons" panose="020B0604020202020204" charset="0"/>
      <p:regular r:id="rId15"/>
    </p:embeddedFont>
    <p:embeddedFont>
      <p:font typeface="The Seasons Bold" panose="020B0604020202020204" charset="0"/>
      <p:regular r:id="rId16"/>
    </p:embeddedFont>
    <p:embeddedFont>
      <p:font typeface="The Seasons Light"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701224"/>
            <a:ext cx="8545050" cy="7585776"/>
            <a:chOff x="0" y="0"/>
            <a:chExt cx="11393400" cy="10114368"/>
          </a:xfrm>
        </p:grpSpPr>
        <p:pic>
          <p:nvPicPr>
            <p:cNvPr id="3" name="Picture 3"/>
            <p:cNvPicPr>
              <a:picLocks noChangeAspect="1"/>
            </p:cNvPicPr>
            <p:nvPr/>
          </p:nvPicPr>
          <p:blipFill>
            <a:blip r:embed="rId2"/>
            <a:srcRect l="12474" r="12474"/>
            <a:stretch>
              <a:fillRect/>
            </a:stretch>
          </p:blipFill>
          <p:spPr>
            <a:xfrm>
              <a:off x="0" y="0"/>
              <a:ext cx="11393400" cy="10114368"/>
            </a:xfrm>
            <a:prstGeom prst="rect">
              <a:avLst/>
            </a:prstGeom>
          </p:spPr>
        </p:pic>
      </p:grpSp>
      <p:grpSp>
        <p:nvGrpSpPr>
          <p:cNvPr id="4" name="Group 4"/>
          <p:cNvGrpSpPr/>
          <p:nvPr/>
        </p:nvGrpSpPr>
        <p:grpSpPr>
          <a:xfrm>
            <a:off x="8545050" y="0"/>
            <a:ext cx="9742950" cy="2701224"/>
            <a:chOff x="0" y="0"/>
            <a:chExt cx="3295763" cy="913747"/>
          </a:xfrm>
        </p:grpSpPr>
        <p:sp>
          <p:nvSpPr>
            <p:cNvPr id="5" name="Freeform 5"/>
            <p:cNvSpPr/>
            <p:nvPr/>
          </p:nvSpPr>
          <p:spPr>
            <a:xfrm>
              <a:off x="0" y="0"/>
              <a:ext cx="3295763" cy="913747"/>
            </a:xfrm>
            <a:custGeom>
              <a:avLst/>
              <a:gdLst/>
              <a:ahLst/>
              <a:cxnLst/>
              <a:rect l="l" t="t" r="r" b="b"/>
              <a:pathLst>
                <a:path w="3295763" h="913747">
                  <a:moveTo>
                    <a:pt x="0" y="0"/>
                  </a:moveTo>
                  <a:lnTo>
                    <a:pt x="3295763" y="0"/>
                  </a:lnTo>
                  <a:lnTo>
                    <a:pt x="3295763" y="913747"/>
                  </a:lnTo>
                  <a:lnTo>
                    <a:pt x="0" y="913747"/>
                  </a:lnTo>
                  <a:close/>
                </a:path>
              </a:pathLst>
            </a:custGeom>
            <a:solidFill>
              <a:srgbClr val="585859"/>
            </a:solidFill>
          </p:spPr>
          <p:txBody>
            <a:bodyPr/>
            <a:lstStyle/>
            <a:p>
              <a:endParaRPr lang="en-US"/>
            </a:p>
          </p:txBody>
        </p:sp>
      </p:grpSp>
      <p:grpSp>
        <p:nvGrpSpPr>
          <p:cNvPr id="6" name="Group 6"/>
          <p:cNvGrpSpPr/>
          <p:nvPr/>
        </p:nvGrpSpPr>
        <p:grpSpPr>
          <a:xfrm>
            <a:off x="12030397" y="7528369"/>
            <a:ext cx="4558080" cy="953891"/>
            <a:chOff x="0" y="0"/>
            <a:chExt cx="4366258" cy="913747"/>
          </a:xfrm>
        </p:grpSpPr>
        <p:sp>
          <p:nvSpPr>
            <p:cNvPr id="7" name="Freeform 7"/>
            <p:cNvSpPr/>
            <p:nvPr/>
          </p:nvSpPr>
          <p:spPr>
            <a:xfrm>
              <a:off x="0" y="0"/>
              <a:ext cx="4366258" cy="913747"/>
            </a:xfrm>
            <a:custGeom>
              <a:avLst/>
              <a:gdLst/>
              <a:ahLst/>
              <a:cxnLst/>
              <a:rect l="l" t="t" r="r" b="b"/>
              <a:pathLst>
                <a:path w="4366258" h="913747">
                  <a:moveTo>
                    <a:pt x="0" y="0"/>
                  </a:moveTo>
                  <a:lnTo>
                    <a:pt x="4366258" y="0"/>
                  </a:lnTo>
                  <a:lnTo>
                    <a:pt x="4366258" y="913747"/>
                  </a:lnTo>
                  <a:lnTo>
                    <a:pt x="0" y="913747"/>
                  </a:lnTo>
                  <a:close/>
                </a:path>
              </a:pathLst>
            </a:custGeom>
            <a:solidFill>
              <a:srgbClr val="585859"/>
            </a:solidFill>
          </p:spPr>
          <p:txBody>
            <a:bodyPr/>
            <a:lstStyle/>
            <a:p>
              <a:endParaRPr lang="en-US"/>
            </a:p>
          </p:txBody>
        </p:sp>
      </p:grpSp>
      <p:sp>
        <p:nvSpPr>
          <p:cNvPr id="8" name="Freeform 8"/>
          <p:cNvSpPr/>
          <p:nvPr/>
        </p:nvSpPr>
        <p:spPr>
          <a:xfrm>
            <a:off x="9975970" y="7331391"/>
            <a:ext cx="1440073" cy="1150868"/>
          </a:xfrm>
          <a:custGeom>
            <a:avLst/>
            <a:gdLst/>
            <a:ahLst/>
            <a:cxnLst/>
            <a:rect l="l" t="t" r="r" b="b"/>
            <a:pathLst>
              <a:path w="1440073" h="1150868">
                <a:moveTo>
                  <a:pt x="0" y="0"/>
                </a:moveTo>
                <a:lnTo>
                  <a:pt x="1440073" y="0"/>
                </a:lnTo>
                <a:lnTo>
                  <a:pt x="1440073" y="1150868"/>
                </a:lnTo>
                <a:lnTo>
                  <a:pt x="0" y="1150868"/>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9975970" y="4570378"/>
            <a:ext cx="6209427" cy="2482999"/>
          </a:xfrm>
          <a:prstGeom prst="rect">
            <a:avLst/>
          </a:prstGeom>
        </p:spPr>
        <p:txBody>
          <a:bodyPr lIns="0" tIns="0" rIns="0" bIns="0" rtlCol="0" anchor="t">
            <a:spAutoFit/>
          </a:bodyPr>
          <a:lstStyle/>
          <a:p>
            <a:pPr algn="l">
              <a:lnSpc>
                <a:spcPts val="9403"/>
              </a:lnSpc>
            </a:pPr>
            <a:r>
              <a:rPr lang="en-US" sz="6716">
                <a:solidFill>
                  <a:srgbClr val="585859"/>
                </a:solidFill>
                <a:latin typeface="The Seasons"/>
                <a:ea typeface="The Seasons"/>
                <a:cs typeface="The Seasons"/>
                <a:sym typeface="The Seasons"/>
              </a:rPr>
              <a:t>UnderstandingMortgage Rates</a:t>
            </a:r>
          </a:p>
        </p:txBody>
      </p:sp>
      <p:sp>
        <p:nvSpPr>
          <p:cNvPr id="10" name="TextBox 10"/>
          <p:cNvSpPr txBox="1"/>
          <p:nvPr/>
        </p:nvSpPr>
        <p:spPr>
          <a:xfrm>
            <a:off x="12189322" y="7731989"/>
            <a:ext cx="4890399" cy="512445"/>
          </a:xfrm>
          <a:prstGeom prst="rect">
            <a:avLst/>
          </a:prstGeom>
        </p:spPr>
        <p:txBody>
          <a:bodyPr lIns="0" tIns="0" rIns="0" bIns="0" rtlCol="0" anchor="t">
            <a:spAutoFit/>
          </a:bodyPr>
          <a:lstStyle/>
          <a:p>
            <a:pPr algn="l">
              <a:lnSpc>
                <a:spcPts val="3779"/>
              </a:lnSpc>
            </a:pPr>
            <a:r>
              <a:rPr lang="en-US" sz="2699">
                <a:solidFill>
                  <a:srgbClr val="FFFFFF"/>
                </a:solidFill>
                <a:latin typeface="The Seasons Light"/>
                <a:ea typeface="The Seasons Light"/>
                <a:cs typeface="The Seasons Light"/>
                <a:sym typeface="The Seasons Light"/>
              </a:rPr>
              <a:t>presented by Dave Tallman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301762"/>
            <a:ext cx="8545050" cy="5683475"/>
            <a:chOff x="0" y="0"/>
            <a:chExt cx="11393400" cy="7577967"/>
          </a:xfrm>
        </p:grpSpPr>
        <p:pic>
          <p:nvPicPr>
            <p:cNvPr id="3" name="Picture 3"/>
            <p:cNvPicPr>
              <a:picLocks noChangeAspect="1"/>
            </p:cNvPicPr>
            <p:nvPr/>
          </p:nvPicPr>
          <p:blipFill>
            <a:blip r:embed="rId2"/>
            <a:srcRect r="15240"/>
            <a:stretch>
              <a:fillRect/>
            </a:stretch>
          </p:blipFill>
          <p:spPr>
            <a:xfrm>
              <a:off x="0" y="0"/>
              <a:ext cx="11393400" cy="7577967"/>
            </a:xfrm>
            <a:prstGeom prst="rect">
              <a:avLst/>
            </a:prstGeom>
          </p:spPr>
        </p:pic>
      </p:grpSp>
      <p:sp>
        <p:nvSpPr>
          <p:cNvPr id="4" name="Freeform 4"/>
          <p:cNvSpPr/>
          <p:nvPr/>
        </p:nvSpPr>
        <p:spPr>
          <a:xfrm>
            <a:off x="12377580" y="3738512"/>
            <a:ext cx="1864300" cy="1144214"/>
          </a:xfrm>
          <a:custGeom>
            <a:avLst/>
            <a:gdLst/>
            <a:ahLst/>
            <a:cxnLst/>
            <a:rect l="l" t="t" r="r" b="b"/>
            <a:pathLst>
              <a:path w="1864300" h="1144214">
                <a:moveTo>
                  <a:pt x="0" y="0"/>
                </a:moveTo>
                <a:lnTo>
                  <a:pt x="1864300" y="0"/>
                </a:lnTo>
                <a:lnTo>
                  <a:pt x="1864300" y="1144214"/>
                </a:lnTo>
                <a:lnTo>
                  <a:pt x="0" y="11442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TextBox 5"/>
          <p:cNvSpPr txBox="1"/>
          <p:nvPr/>
        </p:nvSpPr>
        <p:spPr>
          <a:xfrm>
            <a:off x="9837324" y="5026217"/>
            <a:ext cx="6944811" cy="1522271"/>
          </a:xfrm>
          <a:prstGeom prst="rect">
            <a:avLst/>
          </a:prstGeom>
        </p:spPr>
        <p:txBody>
          <a:bodyPr lIns="0" tIns="0" rIns="0" bIns="0" rtlCol="0" anchor="t">
            <a:spAutoFit/>
          </a:bodyPr>
          <a:lstStyle/>
          <a:p>
            <a:pPr algn="ctr">
              <a:lnSpc>
                <a:spcPts val="11224"/>
              </a:lnSpc>
            </a:pPr>
            <a:r>
              <a:rPr lang="en-US" sz="8017">
                <a:solidFill>
                  <a:srgbClr val="414142"/>
                </a:solidFill>
                <a:latin typeface="The Seasons"/>
                <a:ea typeface="The Seasons"/>
                <a:cs typeface="The Seasons"/>
                <a:sym typeface="The Seasons"/>
              </a:rPr>
              <a:t>Thank You</a:t>
            </a:r>
          </a:p>
        </p:txBody>
      </p:sp>
      <p:grpSp>
        <p:nvGrpSpPr>
          <p:cNvPr id="6" name="Group 6"/>
          <p:cNvGrpSpPr/>
          <p:nvPr/>
        </p:nvGrpSpPr>
        <p:grpSpPr>
          <a:xfrm>
            <a:off x="8545050" y="0"/>
            <a:ext cx="2532412" cy="2301762"/>
            <a:chOff x="0" y="0"/>
            <a:chExt cx="856643" cy="778621"/>
          </a:xfrm>
        </p:grpSpPr>
        <p:sp>
          <p:nvSpPr>
            <p:cNvPr id="7" name="Freeform 7"/>
            <p:cNvSpPr/>
            <p:nvPr/>
          </p:nvSpPr>
          <p:spPr>
            <a:xfrm>
              <a:off x="0" y="0"/>
              <a:ext cx="856643" cy="778621"/>
            </a:xfrm>
            <a:custGeom>
              <a:avLst/>
              <a:gdLst/>
              <a:ahLst/>
              <a:cxnLst/>
              <a:rect l="l" t="t" r="r" b="b"/>
              <a:pathLst>
                <a:path w="856643" h="778621">
                  <a:moveTo>
                    <a:pt x="0" y="0"/>
                  </a:moveTo>
                  <a:lnTo>
                    <a:pt x="856643" y="0"/>
                  </a:lnTo>
                  <a:lnTo>
                    <a:pt x="856643" y="778621"/>
                  </a:lnTo>
                  <a:lnTo>
                    <a:pt x="0" y="778621"/>
                  </a:lnTo>
                  <a:close/>
                </a:path>
              </a:pathLst>
            </a:custGeom>
            <a:solidFill>
              <a:srgbClr val="585859"/>
            </a:solidFill>
          </p:spPr>
          <p:txBody>
            <a:bodyPr/>
            <a:lstStyle/>
            <a:p>
              <a:endParaRPr lang="en-US"/>
            </a:p>
          </p:txBody>
        </p:sp>
      </p:grpSp>
      <p:grpSp>
        <p:nvGrpSpPr>
          <p:cNvPr id="8" name="Group 8"/>
          <p:cNvGrpSpPr/>
          <p:nvPr/>
        </p:nvGrpSpPr>
        <p:grpSpPr>
          <a:xfrm>
            <a:off x="17259300" y="9258300"/>
            <a:ext cx="1028700" cy="1028700"/>
            <a:chOff x="0" y="0"/>
            <a:chExt cx="778621" cy="778621"/>
          </a:xfrm>
        </p:grpSpPr>
        <p:sp>
          <p:nvSpPr>
            <p:cNvPr id="9" name="Freeform 9"/>
            <p:cNvSpPr/>
            <p:nvPr/>
          </p:nvSpPr>
          <p:spPr>
            <a:xfrm>
              <a:off x="0" y="0"/>
              <a:ext cx="778621" cy="778621"/>
            </a:xfrm>
            <a:custGeom>
              <a:avLst/>
              <a:gdLst/>
              <a:ahLst/>
              <a:cxnLst/>
              <a:rect l="l" t="t" r="r" b="b"/>
              <a:pathLst>
                <a:path w="778621" h="778621">
                  <a:moveTo>
                    <a:pt x="0" y="0"/>
                  </a:moveTo>
                  <a:lnTo>
                    <a:pt x="778621" y="0"/>
                  </a:lnTo>
                  <a:lnTo>
                    <a:pt x="778621" y="778621"/>
                  </a:lnTo>
                  <a:lnTo>
                    <a:pt x="0" y="778621"/>
                  </a:lnTo>
                  <a:close/>
                </a:path>
              </a:pathLst>
            </a:custGeom>
            <a:solidFill>
              <a:srgbClr val="585859"/>
            </a:solid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34325" y="0"/>
            <a:ext cx="3988243" cy="10287000"/>
            <a:chOff x="0" y="0"/>
            <a:chExt cx="5317658" cy="13716000"/>
          </a:xfrm>
        </p:grpSpPr>
        <p:pic>
          <p:nvPicPr>
            <p:cNvPr id="3" name="Picture 3"/>
            <p:cNvPicPr>
              <a:picLocks noChangeAspect="1"/>
            </p:cNvPicPr>
            <p:nvPr/>
          </p:nvPicPr>
          <p:blipFill>
            <a:blip r:embed="rId2"/>
            <a:srcRect l="37084" r="37084"/>
            <a:stretch>
              <a:fillRect/>
            </a:stretch>
          </p:blipFill>
          <p:spPr>
            <a:xfrm>
              <a:off x="0" y="0"/>
              <a:ext cx="5317658" cy="13716000"/>
            </a:xfrm>
            <a:prstGeom prst="rect">
              <a:avLst/>
            </a:prstGeom>
          </p:spPr>
        </p:pic>
      </p:grpSp>
      <p:grpSp>
        <p:nvGrpSpPr>
          <p:cNvPr id="4" name="Group 4"/>
          <p:cNvGrpSpPr/>
          <p:nvPr/>
        </p:nvGrpSpPr>
        <p:grpSpPr>
          <a:xfrm>
            <a:off x="6298" y="1969225"/>
            <a:ext cx="13134325" cy="7946878"/>
            <a:chOff x="0" y="0"/>
            <a:chExt cx="4442969" cy="2688203"/>
          </a:xfrm>
        </p:grpSpPr>
        <p:sp>
          <p:nvSpPr>
            <p:cNvPr id="5" name="Freeform 5"/>
            <p:cNvSpPr/>
            <p:nvPr/>
          </p:nvSpPr>
          <p:spPr>
            <a:xfrm>
              <a:off x="0" y="0"/>
              <a:ext cx="4442969" cy="2688203"/>
            </a:xfrm>
            <a:custGeom>
              <a:avLst/>
              <a:gdLst/>
              <a:ahLst/>
              <a:cxnLst/>
              <a:rect l="l" t="t" r="r" b="b"/>
              <a:pathLst>
                <a:path w="4442969" h="2688203">
                  <a:moveTo>
                    <a:pt x="0" y="0"/>
                  </a:moveTo>
                  <a:lnTo>
                    <a:pt x="4442969" y="0"/>
                  </a:lnTo>
                  <a:lnTo>
                    <a:pt x="4442969" y="2688203"/>
                  </a:lnTo>
                  <a:lnTo>
                    <a:pt x="0" y="2688203"/>
                  </a:lnTo>
                  <a:close/>
                </a:path>
              </a:pathLst>
            </a:custGeom>
            <a:solidFill>
              <a:srgbClr val="585859"/>
            </a:solidFill>
          </p:spPr>
          <p:txBody>
            <a:bodyPr/>
            <a:lstStyle/>
            <a:p>
              <a:endParaRPr lang="en-US"/>
            </a:p>
          </p:txBody>
        </p:sp>
      </p:grpSp>
      <p:sp>
        <p:nvSpPr>
          <p:cNvPr id="6" name="TextBox 6"/>
          <p:cNvSpPr txBox="1"/>
          <p:nvPr/>
        </p:nvSpPr>
        <p:spPr>
          <a:xfrm>
            <a:off x="268456" y="266688"/>
            <a:ext cx="12597771" cy="1218565"/>
          </a:xfrm>
          <a:prstGeom prst="rect">
            <a:avLst/>
          </a:prstGeom>
        </p:spPr>
        <p:txBody>
          <a:bodyPr lIns="0" tIns="0" rIns="0" bIns="0" rtlCol="0" anchor="t">
            <a:spAutoFit/>
          </a:bodyPr>
          <a:lstStyle/>
          <a:p>
            <a:pPr algn="l">
              <a:lnSpc>
                <a:spcPts val="8959"/>
              </a:lnSpc>
            </a:pPr>
            <a:r>
              <a:rPr lang="en-US" sz="6399">
                <a:solidFill>
                  <a:srgbClr val="585859"/>
                </a:solidFill>
                <a:latin typeface="The Seasons"/>
                <a:ea typeface="The Seasons"/>
                <a:cs typeface="The Seasons"/>
                <a:sym typeface="The Seasons"/>
              </a:rPr>
              <a:t>Introduction to Mortgage Rates</a:t>
            </a:r>
          </a:p>
        </p:txBody>
      </p:sp>
      <p:sp>
        <p:nvSpPr>
          <p:cNvPr id="7" name="AutoShape 7"/>
          <p:cNvSpPr/>
          <p:nvPr/>
        </p:nvSpPr>
        <p:spPr>
          <a:xfrm>
            <a:off x="9697573" y="4142728"/>
            <a:ext cx="1657168" cy="0"/>
          </a:xfrm>
          <a:prstGeom prst="line">
            <a:avLst/>
          </a:prstGeom>
          <a:ln w="28575" cap="rnd">
            <a:solidFill>
              <a:srgbClr val="585859"/>
            </a:solidFill>
            <a:prstDash val="solid"/>
            <a:headEnd type="none" w="sm" len="sm"/>
            <a:tailEnd type="arrow" w="med" len="sm"/>
          </a:ln>
        </p:spPr>
        <p:txBody>
          <a:bodyPr/>
          <a:lstStyle/>
          <a:p>
            <a:endParaRPr lang="en-US"/>
          </a:p>
        </p:txBody>
      </p:sp>
      <p:grpSp>
        <p:nvGrpSpPr>
          <p:cNvPr id="8" name="Group 8"/>
          <p:cNvGrpSpPr/>
          <p:nvPr/>
        </p:nvGrpSpPr>
        <p:grpSpPr>
          <a:xfrm>
            <a:off x="9545865" y="6970531"/>
            <a:ext cx="4897456" cy="3177229"/>
            <a:chOff x="0" y="0"/>
            <a:chExt cx="6529942" cy="4236305"/>
          </a:xfrm>
        </p:grpSpPr>
        <p:pic>
          <p:nvPicPr>
            <p:cNvPr id="9" name="Picture 9"/>
            <p:cNvPicPr>
              <a:picLocks noChangeAspect="1"/>
            </p:cNvPicPr>
            <p:nvPr/>
          </p:nvPicPr>
          <p:blipFill>
            <a:blip r:embed="rId3"/>
            <a:srcRect t="1404" b="1404"/>
            <a:stretch>
              <a:fillRect/>
            </a:stretch>
          </p:blipFill>
          <p:spPr>
            <a:xfrm>
              <a:off x="0" y="0"/>
              <a:ext cx="6529942" cy="4236305"/>
            </a:xfrm>
            <a:prstGeom prst="rect">
              <a:avLst/>
            </a:prstGeom>
          </p:spPr>
        </p:pic>
      </p:grpSp>
      <p:sp>
        <p:nvSpPr>
          <p:cNvPr id="10" name="TextBox 10"/>
          <p:cNvSpPr txBox="1"/>
          <p:nvPr/>
        </p:nvSpPr>
        <p:spPr>
          <a:xfrm>
            <a:off x="450127" y="2166500"/>
            <a:ext cx="12246666" cy="2734944"/>
          </a:xfrm>
          <a:prstGeom prst="rect">
            <a:avLst/>
          </a:prstGeom>
        </p:spPr>
        <p:txBody>
          <a:bodyPr lIns="0" tIns="0" rIns="0" bIns="0" rtlCol="0" anchor="t">
            <a:spAutoFit/>
          </a:bodyPr>
          <a:lstStyle/>
          <a:p>
            <a:pPr marL="0" lvl="0" indent="0" algn="l">
              <a:lnSpc>
                <a:spcPts val="3840"/>
              </a:lnSpc>
            </a:pPr>
            <a:r>
              <a:rPr lang="en-US" sz="2400">
                <a:solidFill>
                  <a:srgbClr val="FFFFFF"/>
                </a:solidFill>
                <a:latin typeface="The Seasons"/>
                <a:ea typeface="The Seasons"/>
                <a:cs typeface="The Seasons"/>
                <a:sym typeface="The Seasons"/>
              </a:rPr>
              <a:t>Mortgage rates refer to the interest rates charged on a loan used to purchase a home. These rates can vary based on several factors, including the lender, the borrower's creditworthiness, market conditions, and the type of mortgage. Typically, mortgage rates can be fixed (remaining the same throughout the life of the loan) or adjustable (changing at specified intervals based on market conditions).</a:t>
            </a:r>
          </a:p>
          <a:p>
            <a:pPr algn="l">
              <a:lnSpc>
                <a:spcPts val="2080"/>
              </a:lnSpc>
            </a:pPr>
            <a:endParaRPr lang="en-US" sz="2400">
              <a:solidFill>
                <a:srgbClr val="FFFFFF"/>
              </a:solidFill>
              <a:latin typeface="The Seasons"/>
              <a:ea typeface="The Seasons"/>
              <a:cs typeface="The Seasons"/>
              <a:sym typeface="The Seasons"/>
            </a:endParaRPr>
          </a:p>
        </p:txBody>
      </p:sp>
      <p:sp>
        <p:nvSpPr>
          <p:cNvPr id="11" name="TextBox 11"/>
          <p:cNvSpPr txBox="1"/>
          <p:nvPr/>
        </p:nvSpPr>
        <p:spPr>
          <a:xfrm>
            <a:off x="337794" y="5342753"/>
            <a:ext cx="8806206" cy="4119879"/>
          </a:xfrm>
          <a:prstGeom prst="rect">
            <a:avLst/>
          </a:prstGeom>
        </p:spPr>
        <p:txBody>
          <a:bodyPr lIns="0" tIns="0" rIns="0" bIns="0" rtlCol="0" anchor="t">
            <a:spAutoFit/>
          </a:bodyPr>
          <a:lstStyle/>
          <a:p>
            <a:pPr algn="l">
              <a:lnSpc>
                <a:spcPts val="3260"/>
              </a:lnSpc>
            </a:pPr>
            <a:r>
              <a:rPr lang="en-US" sz="2000">
                <a:solidFill>
                  <a:srgbClr val="FFFFFF"/>
                </a:solidFill>
                <a:latin typeface="The Seasons"/>
                <a:ea typeface="The Seasons"/>
                <a:cs typeface="The Seasons"/>
                <a:sym typeface="The Seasons"/>
              </a:rPr>
              <a:t>Mortgage rates play a crucial role in home buying, impacting several factors:</a:t>
            </a:r>
          </a:p>
          <a:p>
            <a:pPr algn="l">
              <a:lnSpc>
                <a:spcPts val="3260"/>
              </a:lnSpc>
            </a:pPr>
            <a:endParaRPr lang="en-US" sz="2000">
              <a:solidFill>
                <a:srgbClr val="FFFFFF"/>
              </a:solidFill>
              <a:latin typeface="The Seasons"/>
              <a:ea typeface="The Seasons"/>
              <a:cs typeface="The Seasons"/>
              <a:sym typeface="The Seasons"/>
            </a:endParaRPr>
          </a:p>
          <a:p>
            <a:pPr marL="431802" lvl="1" indent="-215901" algn="l">
              <a:lnSpc>
                <a:spcPts val="3260"/>
              </a:lnSpc>
              <a:buFont typeface="Arial"/>
              <a:buChar char="•"/>
            </a:pPr>
            <a:r>
              <a:rPr lang="en-US" sz="2000" b="1">
                <a:solidFill>
                  <a:srgbClr val="FFFFFF"/>
                </a:solidFill>
                <a:latin typeface="The Seasons Bold"/>
                <a:ea typeface="The Seasons Bold"/>
                <a:cs typeface="The Seasons Bold"/>
                <a:sym typeface="The Seasons Bold"/>
              </a:rPr>
              <a:t>Cost of Borrowing</a:t>
            </a:r>
            <a:r>
              <a:rPr lang="en-US" sz="2000">
                <a:solidFill>
                  <a:srgbClr val="FFFFFF"/>
                </a:solidFill>
                <a:latin typeface="The Seasons"/>
                <a:ea typeface="The Seasons"/>
                <a:cs typeface="The Seasons"/>
                <a:sym typeface="The Seasons"/>
              </a:rPr>
              <a:t>: Lower rates reduce total interest paid, making homeownership more affordable.</a:t>
            </a:r>
          </a:p>
          <a:p>
            <a:pPr marL="431802" lvl="1" indent="-215901" algn="l">
              <a:lnSpc>
                <a:spcPts val="3260"/>
              </a:lnSpc>
              <a:buFont typeface="Arial"/>
              <a:buChar char="•"/>
            </a:pPr>
            <a:r>
              <a:rPr lang="en-US" sz="2000" b="1">
                <a:solidFill>
                  <a:srgbClr val="FFFFFF"/>
                </a:solidFill>
                <a:latin typeface="The Seasons Bold"/>
                <a:ea typeface="The Seasons Bold"/>
                <a:cs typeface="The Seasons Bold"/>
                <a:sym typeface="The Seasons Bold"/>
              </a:rPr>
              <a:t>Affordability</a:t>
            </a:r>
            <a:r>
              <a:rPr lang="en-US" sz="2000">
                <a:solidFill>
                  <a:srgbClr val="FFFFFF"/>
                </a:solidFill>
                <a:latin typeface="The Seasons"/>
                <a:ea typeface="The Seasons"/>
                <a:cs typeface="The Seasons"/>
                <a:sym typeface="The Seasons"/>
              </a:rPr>
              <a:t>: Higher rates increase monthly payments, limiting buyer options and potentially requiring lower-priced homes.</a:t>
            </a:r>
          </a:p>
          <a:p>
            <a:pPr marL="431802" lvl="1" indent="-215901" algn="l">
              <a:lnSpc>
                <a:spcPts val="3260"/>
              </a:lnSpc>
              <a:buFont typeface="Arial"/>
              <a:buChar char="•"/>
            </a:pPr>
            <a:r>
              <a:rPr lang="en-US" sz="2000" b="1">
                <a:solidFill>
                  <a:srgbClr val="FFFFFF"/>
                </a:solidFill>
                <a:latin typeface="The Seasons Bold"/>
                <a:ea typeface="The Seasons Bold"/>
                <a:cs typeface="The Seasons Bold"/>
                <a:sym typeface="The Seasons Bold"/>
              </a:rPr>
              <a:t>Market Dynamics</a:t>
            </a:r>
            <a:r>
              <a:rPr lang="en-US" sz="2000">
                <a:solidFill>
                  <a:srgbClr val="FFFFFF"/>
                </a:solidFill>
                <a:latin typeface="The Seasons"/>
                <a:ea typeface="The Seasons"/>
                <a:cs typeface="The Seasons"/>
                <a:sym typeface="The Seasons"/>
              </a:rPr>
              <a:t>: Rates are influenced by economic factors like inflation and monetary policy, guiding informed purchasing decisions.</a:t>
            </a:r>
          </a:p>
          <a:p>
            <a:pPr marL="431802" lvl="1" indent="-215901" algn="l">
              <a:lnSpc>
                <a:spcPts val="3260"/>
              </a:lnSpc>
              <a:buFont typeface="Arial"/>
              <a:buChar char="•"/>
            </a:pPr>
            <a:r>
              <a:rPr lang="en-US" sz="2000" b="1">
                <a:solidFill>
                  <a:srgbClr val="FFFFFF"/>
                </a:solidFill>
                <a:latin typeface="The Seasons Bold"/>
                <a:ea typeface="The Seasons Bold"/>
                <a:cs typeface="The Seasons Bold"/>
                <a:sym typeface="The Seasons Bold"/>
              </a:rPr>
              <a:t>Refinancing Opportunities</a:t>
            </a:r>
            <a:r>
              <a:rPr lang="en-US" sz="2000">
                <a:solidFill>
                  <a:srgbClr val="FFFFFF"/>
                </a:solidFill>
                <a:latin typeface="The Seasons"/>
                <a:ea typeface="The Seasons"/>
                <a:cs typeface="The Seasons"/>
                <a:sym typeface="The Seasons"/>
              </a:rPr>
              <a:t>: Dropping rates post-purchase may allow homeowners to refinance for savings.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55548" y="0"/>
            <a:ext cx="4128689" cy="10287000"/>
            <a:chOff x="0" y="0"/>
            <a:chExt cx="1396618" cy="3479800"/>
          </a:xfrm>
        </p:grpSpPr>
        <p:sp>
          <p:nvSpPr>
            <p:cNvPr id="3" name="Freeform 3"/>
            <p:cNvSpPr/>
            <p:nvPr/>
          </p:nvSpPr>
          <p:spPr>
            <a:xfrm>
              <a:off x="0" y="0"/>
              <a:ext cx="1396618" cy="3479800"/>
            </a:xfrm>
            <a:custGeom>
              <a:avLst/>
              <a:gdLst/>
              <a:ahLst/>
              <a:cxnLst/>
              <a:rect l="l" t="t" r="r" b="b"/>
              <a:pathLst>
                <a:path w="1396618" h="3479800">
                  <a:moveTo>
                    <a:pt x="0" y="0"/>
                  </a:moveTo>
                  <a:lnTo>
                    <a:pt x="1396618" y="0"/>
                  </a:lnTo>
                  <a:lnTo>
                    <a:pt x="1396618" y="3479800"/>
                  </a:lnTo>
                  <a:lnTo>
                    <a:pt x="0" y="3479800"/>
                  </a:lnTo>
                  <a:close/>
                </a:path>
              </a:pathLst>
            </a:custGeom>
            <a:solidFill>
              <a:srgbClr val="6FBE44"/>
            </a:solidFill>
          </p:spPr>
          <p:txBody>
            <a:bodyPr/>
            <a:lstStyle/>
            <a:p>
              <a:endParaRPr lang="en-US"/>
            </a:p>
          </p:txBody>
        </p:sp>
      </p:grpSp>
      <p:grpSp>
        <p:nvGrpSpPr>
          <p:cNvPr id="4" name="Group 4"/>
          <p:cNvGrpSpPr/>
          <p:nvPr/>
        </p:nvGrpSpPr>
        <p:grpSpPr>
          <a:xfrm>
            <a:off x="12800564" y="1476697"/>
            <a:ext cx="5487436" cy="4394269"/>
            <a:chOff x="0" y="0"/>
            <a:chExt cx="7316581" cy="5859026"/>
          </a:xfrm>
        </p:grpSpPr>
        <p:pic>
          <p:nvPicPr>
            <p:cNvPr id="5" name="Picture 5"/>
            <p:cNvPicPr>
              <a:picLocks noChangeAspect="1"/>
            </p:cNvPicPr>
            <p:nvPr/>
          </p:nvPicPr>
          <p:blipFill>
            <a:blip r:embed="rId2"/>
            <a:srcRect l="14878" r="14878"/>
            <a:stretch>
              <a:fillRect/>
            </a:stretch>
          </p:blipFill>
          <p:spPr>
            <a:xfrm>
              <a:off x="0" y="0"/>
              <a:ext cx="7316581" cy="5859026"/>
            </a:xfrm>
            <a:prstGeom prst="rect">
              <a:avLst/>
            </a:prstGeom>
          </p:spPr>
        </p:pic>
      </p:grpSp>
      <p:sp>
        <p:nvSpPr>
          <p:cNvPr id="6" name="TextBox 6"/>
          <p:cNvSpPr txBox="1"/>
          <p:nvPr/>
        </p:nvSpPr>
        <p:spPr>
          <a:xfrm>
            <a:off x="437543" y="2121608"/>
            <a:ext cx="11539495" cy="7251066"/>
          </a:xfrm>
          <a:prstGeom prst="rect">
            <a:avLst/>
          </a:prstGeom>
        </p:spPr>
        <p:txBody>
          <a:bodyPr lIns="0" tIns="0" rIns="0" bIns="0" rtlCol="0" anchor="t">
            <a:spAutoFit/>
          </a:bodyPr>
          <a:lstStyle/>
          <a:p>
            <a:pPr algn="l">
              <a:lnSpc>
                <a:spcPts val="5199"/>
              </a:lnSpc>
              <a:spcBef>
                <a:spcPct val="0"/>
              </a:spcBef>
            </a:pPr>
            <a:r>
              <a:rPr lang="en-US" sz="2599">
                <a:solidFill>
                  <a:srgbClr val="585859"/>
                </a:solidFill>
                <a:latin typeface="The Seasons"/>
                <a:ea typeface="The Seasons"/>
                <a:cs typeface="The Seasons"/>
                <a:sym typeface="The Seasons"/>
              </a:rPr>
              <a:t>Mortgage rates are influenced by several key factors. </a:t>
            </a:r>
            <a:r>
              <a:rPr lang="en-US" sz="2599" b="1" u="sng">
                <a:solidFill>
                  <a:srgbClr val="459518"/>
                </a:solidFill>
                <a:latin typeface="The Seasons Bold"/>
                <a:ea typeface="The Seasons Bold"/>
                <a:cs typeface="The Seasons Bold"/>
                <a:sym typeface="The Seasons Bold"/>
              </a:rPr>
              <a:t>Economic indicators</a:t>
            </a:r>
            <a:r>
              <a:rPr lang="en-US" sz="2599">
                <a:solidFill>
                  <a:srgbClr val="585859"/>
                </a:solidFill>
                <a:latin typeface="The Seasons"/>
                <a:ea typeface="The Seasons"/>
                <a:cs typeface="The Seasons"/>
                <a:sym typeface="The Seasons"/>
              </a:rPr>
              <a:t>, such as employment rates and GDP growth, provide insight into the overall health of the economy, which can affect lenders' confidence and borrowing costs.</a:t>
            </a:r>
            <a:r>
              <a:rPr lang="en-US" sz="2599" b="1" u="sng">
                <a:solidFill>
                  <a:srgbClr val="459518"/>
                </a:solidFill>
                <a:latin typeface="The Seasons Bold"/>
                <a:ea typeface="The Seasons Bold"/>
                <a:cs typeface="The Seasons Bold"/>
                <a:sym typeface="The Seasons Bold"/>
              </a:rPr>
              <a:t> Inflation rates</a:t>
            </a:r>
            <a:r>
              <a:rPr lang="en-US" sz="2599">
                <a:solidFill>
                  <a:srgbClr val="585859"/>
                </a:solidFill>
                <a:latin typeface="The Seasons"/>
                <a:ea typeface="The Seasons"/>
                <a:cs typeface="The Seasons"/>
                <a:sym typeface="The Seasons"/>
              </a:rPr>
              <a:t> are crucial because higher inflation typically leads to higher interest rates, as lenders seek to maintain their purchasing power. </a:t>
            </a:r>
            <a:r>
              <a:rPr lang="en-US" sz="2599" b="1" u="sng">
                <a:solidFill>
                  <a:srgbClr val="459518"/>
                </a:solidFill>
                <a:latin typeface="The Seasons Bold"/>
                <a:ea typeface="The Seasons Bold"/>
                <a:cs typeface="The Seasons Bold"/>
                <a:sym typeface="The Seasons Bold"/>
              </a:rPr>
              <a:t>Federal Reserve policies</a:t>
            </a:r>
            <a:r>
              <a:rPr lang="en-US" sz="2599">
                <a:solidFill>
                  <a:srgbClr val="585859"/>
                </a:solidFill>
                <a:latin typeface="The Seasons"/>
                <a:ea typeface="The Seasons"/>
                <a:cs typeface="The Seasons"/>
                <a:sym typeface="The Seasons"/>
              </a:rPr>
              <a:t> play a significant role, as the Fed adjusts the federal funds rate to influence economic activity; changes in this rate often lead to corresponding adjustments in mortgage rates. Lastly, a </a:t>
            </a:r>
            <a:r>
              <a:rPr lang="en-US" sz="2599" b="1" u="sng">
                <a:solidFill>
                  <a:srgbClr val="459518"/>
                </a:solidFill>
                <a:latin typeface="The Seasons Bold"/>
                <a:ea typeface="The Seasons Bold"/>
                <a:cs typeface="The Seasons Bold"/>
                <a:sym typeface="The Seasons Bold"/>
              </a:rPr>
              <a:t>lender's risk assessment</a:t>
            </a:r>
            <a:r>
              <a:rPr lang="en-US" sz="2599" u="sng">
                <a:solidFill>
                  <a:srgbClr val="585859"/>
                </a:solidFill>
                <a:latin typeface="The Seasons"/>
                <a:ea typeface="The Seasons"/>
                <a:cs typeface="The Seasons"/>
                <a:sym typeface="The Seasons"/>
              </a:rPr>
              <a:t>,</a:t>
            </a:r>
            <a:r>
              <a:rPr lang="en-US" sz="2599">
                <a:solidFill>
                  <a:srgbClr val="585859"/>
                </a:solidFill>
                <a:latin typeface="The Seasons"/>
                <a:ea typeface="The Seasons"/>
                <a:cs typeface="The Seasons"/>
                <a:sym typeface="The Seasons"/>
              </a:rPr>
              <a:t> which evaluates the borrower's creditworthiness and the likelihood of default, can impact the rates offered; higher perceived risk usually results in higher mortgage rates to compensate for potential losses.</a:t>
            </a:r>
          </a:p>
        </p:txBody>
      </p:sp>
      <p:sp>
        <p:nvSpPr>
          <p:cNvPr id="7" name="TextBox 7"/>
          <p:cNvSpPr txBox="1"/>
          <p:nvPr/>
        </p:nvSpPr>
        <p:spPr>
          <a:xfrm>
            <a:off x="437543" y="466725"/>
            <a:ext cx="11819096" cy="1457969"/>
          </a:xfrm>
          <a:prstGeom prst="rect">
            <a:avLst/>
          </a:prstGeom>
        </p:spPr>
        <p:txBody>
          <a:bodyPr lIns="0" tIns="0" rIns="0" bIns="0" rtlCol="0" anchor="t">
            <a:spAutoFit/>
          </a:bodyPr>
          <a:lstStyle/>
          <a:p>
            <a:pPr algn="ctr">
              <a:lnSpc>
                <a:spcPts val="11799"/>
              </a:lnSpc>
              <a:spcBef>
                <a:spcPct val="0"/>
              </a:spcBef>
            </a:pPr>
            <a:r>
              <a:rPr lang="en-US" sz="5899">
                <a:solidFill>
                  <a:srgbClr val="585859"/>
                </a:solidFill>
                <a:latin typeface="The Seasons"/>
                <a:ea typeface="The Seasons"/>
                <a:cs typeface="The Seasons"/>
                <a:sym typeface="The Seasons"/>
              </a:rPr>
              <a:t>Factors Influencing Mortgage Rates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125154" y="0"/>
            <a:ext cx="6134146" cy="10287000"/>
            <a:chOff x="0" y="0"/>
            <a:chExt cx="2075007" cy="3479800"/>
          </a:xfrm>
        </p:grpSpPr>
        <p:sp>
          <p:nvSpPr>
            <p:cNvPr id="3" name="Freeform 3"/>
            <p:cNvSpPr/>
            <p:nvPr/>
          </p:nvSpPr>
          <p:spPr>
            <a:xfrm>
              <a:off x="0" y="0"/>
              <a:ext cx="2075007" cy="3479800"/>
            </a:xfrm>
            <a:custGeom>
              <a:avLst/>
              <a:gdLst/>
              <a:ahLst/>
              <a:cxnLst/>
              <a:rect l="l" t="t" r="r" b="b"/>
              <a:pathLst>
                <a:path w="2075007" h="3479800">
                  <a:moveTo>
                    <a:pt x="0" y="0"/>
                  </a:moveTo>
                  <a:lnTo>
                    <a:pt x="2075007" y="0"/>
                  </a:lnTo>
                  <a:lnTo>
                    <a:pt x="2075007" y="3479800"/>
                  </a:lnTo>
                  <a:lnTo>
                    <a:pt x="0" y="3479800"/>
                  </a:lnTo>
                  <a:close/>
                </a:path>
              </a:pathLst>
            </a:custGeom>
            <a:solidFill>
              <a:srgbClr val="8BDA5F"/>
            </a:solidFill>
          </p:spPr>
          <p:txBody>
            <a:bodyPr/>
            <a:lstStyle/>
            <a:p>
              <a:endParaRPr lang="en-US"/>
            </a:p>
          </p:txBody>
        </p:sp>
      </p:grpSp>
      <p:sp>
        <p:nvSpPr>
          <p:cNvPr id="4" name="Freeform 4"/>
          <p:cNvSpPr/>
          <p:nvPr/>
        </p:nvSpPr>
        <p:spPr>
          <a:xfrm>
            <a:off x="12771161" y="1225391"/>
            <a:ext cx="5232866" cy="3918109"/>
          </a:xfrm>
          <a:custGeom>
            <a:avLst/>
            <a:gdLst/>
            <a:ahLst/>
            <a:cxnLst/>
            <a:rect l="l" t="t" r="r" b="b"/>
            <a:pathLst>
              <a:path w="5232866" h="3918109">
                <a:moveTo>
                  <a:pt x="0" y="0"/>
                </a:moveTo>
                <a:lnTo>
                  <a:pt x="5232867" y="0"/>
                </a:lnTo>
                <a:lnTo>
                  <a:pt x="5232867" y="3918109"/>
                </a:lnTo>
                <a:lnTo>
                  <a:pt x="0" y="3918109"/>
                </a:lnTo>
                <a:lnTo>
                  <a:pt x="0" y="0"/>
                </a:lnTo>
                <a:close/>
              </a:path>
            </a:pathLst>
          </a:custGeom>
          <a:blipFill>
            <a:blip r:embed="rId2"/>
            <a:stretch>
              <a:fillRect/>
            </a:stretch>
          </a:blipFill>
        </p:spPr>
        <p:txBody>
          <a:bodyPr/>
          <a:lstStyle/>
          <a:p>
            <a:endParaRPr lang="en-US"/>
          </a:p>
        </p:txBody>
      </p:sp>
      <p:sp>
        <p:nvSpPr>
          <p:cNvPr id="5" name="TextBox 5"/>
          <p:cNvSpPr txBox="1"/>
          <p:nvPr/>
        </p:nvSpPr>
        <p:spPr>
          <a:xfrm>
            <a:off x="872430" y="575772"/>
            <a:ext cx="9471458" cy="1218565"/>
          </a:xfrm>
          <a:prstGeom prst="rect">
            <a:avLst/>
          </a:prstGeom>
        </p:spPr>
        <p:txBody>
          <a:bodyPr lIns="0" tIns="0" rIns="0" bIns="0" rtlCol="0" anchor="t">
            <a:spAutoFit/>
          </a:bodyPr>
          <a:lstStyle/>
          <a:p>
            <a:pPr algn="l">
              <a:lnSpc>
                <a:spcPts val="8959"/>
              </a:lnSpc>
            </a:pPr>
            <a:r>
              <a:rPr lang="en-US" sz="6399">
                <a:solidFill>
                  <a:srgbClr val="585859"/>
                </a:solidFill>
                <a:latin typeface="The Seasons"/>
                <a:ea typeface="The Seasons"/>
                <a:cs typeface="The Seasons"/>
                <a:sym typeface="The Seasons"/>
              </a:rPr>
              <a:t>Types of Mortgage Rates</a:t>
            </a:r>
          </a:p>
        </p:txBody>
      </p:sp>
      <p:sp>
        <p:nvSpPr>
          <p:cNvPr id="6" name="TextBox 6"/>
          <p:cNvSpPr txBox="1"/>
          <p:nvPr/>
        </p:nvSpPr>
        <p:spPr>
          <a:xfrm>
            <a:off x="872430" y="2864107"/>
            <a:ext cx="9767503" cy="6706743"/>
          </a:xfrm>
          <a:prstGeom prst="rect">
            <a:avLst/>
          </a:prstGeom>
        </p:spPr>
        <p:txBody>
          <a:bodyPr lIns="0" tIns="0" rIns="0" bIns="0" rtlCol="0" anchor="t">
            <a:spAutoFit/>
          </a:bodyPr>
          <a:lstStyle/>
          <a:p>
            <a:pPr marL="0" lvl="0" indent="0" algn="l">
              <a:lnSpc>
                <a:spcPts val="3816"/>
              </a:lnSpc>
            </a:pPr>
            <a:r>
              <a:rPr lang="en-US" sz="2400" b="1" u="sng">
                <a:solidFill>
                  <a:srgbClr val="459518"/>
                </a:solidFill>
                <a:latin typeface="The Seasons Bold"/>
                <a:ea typeface="The Seasons Bold"/>
                <a:cs typeface="The Seasons Bold"/>
                <a:sym typeface="The Seasons Bold"/>
              </a:rPr>
              <a:t>Fixed-Rate Mortgages</a:t>
            </a:r>
            <a:r>
              <a:rPr lang="en-US" sz="2400">
                <a:solidFill>
                  <a:srgbClr val="585859"/>
                </a:solidFill>
                <a:latin typeface="The Seasons"/>
                <a:ea typeface="The Seasons"/>
                <a:cs typeface="The Seasons"/>
                <a:sym typeface="The Seasons"/>
              </a:rPr>
              <a:t> have a constant interest rate over 15 to 30 years, providing financial stability with predictable monthly payments and protection against rising rates. Key benefits include:</a:t>
            </a:r>
          </a:p>
          <a:p>
            <a:pPr marL="518160" lvl="1" indent="-259080" algn="l">
              <a:lnSpc>
                <a:spcPts val="3816"/>
              </a:lnSpc>
              <a:buFont typeface="Arial"/>
              <a:buChar char="•"/>
            </a:pPr>
            <a:r>
              <a:rPr lang="en-US" sz="2400">
                <a:solidFill>
                  <a:srgbClr val="585859"/>
                </a:solidFill>
                <a:latin typeface="The Seasons"/>
                <a:ea typeface="The Seasons"/>
                <a:cs typeface="The Seasons"/>
                <a:sym typeface="The Seasons"/>
              </a:rPr>
              <a:t>Predictable budgeting</a:t>
            </a:r>
          </a:p>
          <a:p>
            <a:pPr marL="518160" lvl="1" indent="-259080" algn="l">
              <a:lnSpc>
                <a:spcPts val="3816"/>
              </a:lnSpc>
              <a:buFont typeface="Arial"/>
              <a:buChar char="•"/>
            </a:pPr>
            <a:r>
              <a:rPr lang="en-US" sz="2400">
                <a:solidFill>
                  <a:srgbClr val="585859"/>
                </a:solidFill>
                <a:latin typeface="The Seasons"/>
                <a:ea typeface="The Seasons"/>
                <a:cs typeface="The Seasons"/>
                <a:sym typeface="The Seasons"/>
              </a:rPr>
              <a:t>Long-term savings potential</a:t>
            </a:r>
          </a:p>
          <a:p>
            <a:pPr algn="l">
              <a:lnSpc>
                <a:spcPts val="3816"/>
              </a:lnSpc>
            </a:pPr>
            <a:endParaRPr lang="en-US" sz="2400">
              <a:solidFill>
                <a:srgbClr val="585859"/>
              </a:solidFill>
              <a:latin typeface="The Seasons"/>
              <a:ea typeface="The Seasons"/>
              <a:cs typeface="The Seasons"/>
              <a:sym typeface="The Seasons"/>
            </a:endParaRPr>
          </a:p>
          <a:p>
            <a:pPr algn="l">
              <a:lnSpc>
                <a:spcPts val="3816"/>
              </a:lnSpc>
            </a:pPr>
            <a:endParaRPr lang="en-US" sz="2400">
              <a:solidFill>
                <a:srgbClr val="585859"/>
              </a:solidFill>
              <a:latin typeface="The Seasons"/>
              <a:ea typeface="The Seasons"/>
              <a:cs typeface="The Seasons"/>
              <a:sym typeface="The Seasons"/>
            </a:endParaRPr>
          </a:p>
          <a:p>
            <a:pPr marL="0" lvl="0" indent="0" algn="l">
              <a:lnSpc>
                <a:spcPts val="3816"/>
              </a:lnSpc>
            </a:pPr>
            <a:r>
              <a:rPr lang="en-US" sz="2400" b="1" u="sng">
                <a:solidFill>
                  <a:srgbClr val="459518"/>
                </a:solidFill>
                <a:latin typeface="The Seasons Bold"/>
                <a:ea typeface="The Seasons Bold"/>
                <a:cs typeface="The Seasons Bold"/>
                <a:sym typeface="The Seasons Bold"/>
              </a:rPr>
              <a:t>Adjustable-Rate Mortgages (ARMs</a:t>
            </a:r>
            <a:r>
              <a:rPr lang="en-US" sz="2400">
                <a:solidFill>
                  <a:srgbClr val="585859"/>
                </a:solidFill>
                <a:latin typeface="The Seasons"/>
                <a:ea typeface="The Seasons"/>
                <a:cs typeface="The Seasons"/>
                <a:sym typeface="The Seasons"/>
              </a:rPr>
              <a:t>) have interest rates that fluctuate based on market conditions and often start with lower rates. Benefits of ARMs include:</a:t>
            </a:r>
          </a:p>
          <a:p>
            <a:pPr marL="518160" lvl="1" indent="-259080" algn="l">
              <a:lnSpc>
                <a:spcPts val="3816"/>
              </a:lnSpc>
              <a:buFont typeface="Arial"/>
              <a:buChar char="•"/>
            </a:pPr>
            <a:r>
              <a:rPr lang="en-US" sz="2400">
                <a:solidFill>
                  <a:srgbClr val="585859"/>
                </a:solidFill>
                <a:latin typeface="The Seasons"/>
                <a:ea typeface="The Seasons"/>
                <a:cs typeface="The Seasons"/>
                <a:sym typeface="The Seasons"/>
              </a:rPr>
              <a:t>Lower initial payments</a:t>
            </a:r>
          </a:p>
          <a:p>
            <a:pPr marL="518160" lvl="1" indent="-259080" algn="l">
              <a:lnSpc>
                <a:spcPts val="3816"/>
              </a:lnSpc>
              <a:buFont typeface="Arial"/>
              <a:buChar char="•"/>
            </a:pPr>
            <a:r>
              <a:rPr lang="en-US" sz="2400">
                <a:solidFill>
                  <a:srgbClr val="585859"/>
                </a:solidFill>
                <a:latin typeface="The Seasons"/>
                <a:ea typeface="The Seasons"/>
                <a:cs typeface="The Seasons"/>
                <a:sym typeface="The Seasons"/>
              </a:rPr>
              <a:t>Flexibility for potential refinancing or selling</a:t>
            </a:r>
          </a:p>
          <a:p>
            <a:pPr marL="518160" lvl="1" indent="-259080" algn="l">
              <a:lnSpc>
                <a:spcPts val="3816"/>
              </a:lnSpc>
              <a:buFont typeface="Arial"/>
              <a:buChar char="•"/>
            </a:pPr>
            <a:r>
              <a:rPr lang="en-US" sz="2400">
                <a:solidFill>
                  <a:srgbClr val="585859"/>
                </a:solidFill>
                <a:latin typeface="The Seasons"/>
                <a:ea typeface="The Seasons"/>
                <a:cs typeface="The Seasons"/>
                <a:sym typeface="The Seasons"/>
              </a:rPr>
              <a:t>Possible advantages from decreasing rates; however, borrowers should be cautious of the risks related to future rate increases.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8700" cy="4178424"/>
            <a:chOff x="0" y="0"/>
            <a:chExt cx="347980" cy="1413442"/>
          </a:xfrm>
        </p:grpSpPr>
        <p:sp>
          <p:nvSpPr>
            <p:cNvPr id="3" name="Freeform 3"/>
            <p:cNvSpPr/>
            <p:nvPr/>
          </p:nvSpPr>
          <p:spPr>
            <a:xfrm>
              <a:off x="0" y="0"/>
              <a:ext cx="347980" cy="1413442"/>
            </a:xfrm>
            <a:custGeom>
              <a:avLst/>
              <a:gdLst/>
              <a:ahLst/>
              <a:cxnLst/>
              <a:rect l="l" t="t" r="r" b="b"/>
              <a:pathLst>
                <a:path w="347980" h="1413442">
                  <a:moveTo>
                    <a:pt x="0" y="0"/>
                  </a:moveTo>
                  <a:lnTo>
                    <a:pt x="347980" y="0"/>
                  </a:lnTo>
                  <a:lnTo>
                    <a:pt x="347980" y="1413442"/>
                  </a:lnTo>
                  <a:lnTo>
                    <a:pt x="0" y="1413442"/>
                  </a:lnTo>
                  <a:close/>
                </a:path>
              </a:pathLst>
            </a:custGeom>
            <a:solidFill>
              <a:srgbClr val="414142"/>
            </a:solidFill>
          </p:spPr>
          <p:txBody>
            <a:bodyPr/>
            <a:lstStyle/>
            <a:p>
              <a:endParaRPr lang="en-US"/>
            </a:p>
          </p:txBody>
        </p:sp>
      </p:grpSp>
      <p:grpSp>
        <p:nvGrpSpPr>
          <p:cNvPr id="4" name="Group 4"/>
          <p:cNvGrpSpPr/>
          <p:nvPr/>
        </p:nvGrpSpPr>
        <p:grpSpPr>
          <a:xfrm>
            <a:off x="17259300" y="9258300"/>
            <a:ext cx="1028700" cy="1028700"/>
            <a:chOff x="0" y="0"/>
            <a:chExt cx="347980" cy="347980"/>
          </a:xfrm>
        </p:grpSpPr>
        <p:sp>
          <p:nvSpPr>
            <p:cNvPr id="5" name="Freeform 5"/>
            <p:cNvSpPr/>
            <p:nvPr/>
          </p:nvSpPr>
          <p:spPr>
            <a:xfrm>
              <a:off x="0" y="0"/>
              <a:ext cx="347980" cy="347980"/>
            </a:xfrm>
            <a:custGeom>
              <a:avLst/>
              <a:gdLst/>
              <a:ahLst/>
              <a:cxnLst/>
              <a:rect l="l" t="t" r="r" b="b"/>
              <a:pathLst>
                <a:path w="347980" h="347980">
                  <a:moveTo>
                    <a:pt x="0" y="0"/>
                  </a:moveTo>
                  <a:lnTo>
                    <a:pt x="347980" y="0"/>
                  </a:lnTo>
                  <a:lnTo>
                    <a:pt x="347980" y="347980"/>
                  </a:lnTo>
                  <a:lnTo>
                    <a:pt x="0" y="347980"/>
                  </a:lnTo>
                  <a:close/>
                </a:path>
              </a:pathLst>
            </a:custGeom>
            <a:solidFill>
              <a:srgbClr val="414142"/>
            </a:solidFill>
          </p:spPr>
          <p:txBody>
            <a:bodyPr/>
            <a:lstStyle/>
            <a:p>
              <a:endParaRPr lang="en-US"/>
            </a:p>
          </p:txBody>
        </p:sp>
      </p:grpSp>
      <p:sp>
        <p:nvSpPr>
          <p:cNvPr id="6" name="TextBox 6"/>
          <p:cNvSpPr txBox="1"/>
          <p:nvPr/>
        </p:nvSpPr>
        <p:spPr>
          <a:xfrm>
            <a:off x="1849068" y="2447925"/>
            <a:ext cx="16106924" cy="7324725"/>
          </a:xfrm>
          <a:prstGeom prst="rect">
            <a:avLst/>
          </a:prstGeom>
        </p:spPr>
        <p:txBody>
          <a:bodyPr lIns="0" tIns="0" rIns="0" bIns="0" rtlCol="0" anchor="t">
            <a:spAutoFit/>
          </a:bodyPr>
          <a:lstStyle/>
          <a:p>
            <a:pPr marL="0" lvl="0" indent="0" algn="l">
              <a:lnSpc>
                <a:spcPts val="4800"/>
              </a:lnSpc>
              <a:spcBef>
                <a:spcPct val="0"/>
              </a:spcBef>
            </a:pPr>
            <a:r>
              <a:rPr lang="en-US" sz="2400">
                <a:solidFill>
                  <a:srgbClr val="585859"/>
                </a:solidFill>
                <a:latin typeface="The Seasons"/>
                <a:ea typeface="The Seasons"/>
                <a:cs typeface="The Seasons"/>
                <a:sym typeface="The Seasons"/>
              </a:rPr>
              <a:t>Fixed-rate mortgages provide consistent monthly payments and long-term stability, making them popular among homebuyers. The interest rate remains unchanged, aiding in budgeting and financial planning.</a:t>
            </a:r>
          </a:p>
          <a:p>
            <a:pPr algn="l">
              <a:lnSpc>
                <a:spcPts val="4800"/>
              </a:lnSpc>
              <a:spcBef>
                <a:spcPct val="0"/>
              </a:spcBef>
            </a:pPr>
            <a:r>
              <a:rPr lang="en-US" sz="2400" b="1" u="sng">
                <a:solidFill>
                  <a:srgbClr val="459518"/>
                </a:solidFill>
                <a:latin typeface="The Seasons Bold"/>
                <a:ea typeface="The Seasons Bold"/>
                <a:cs typeface="The Seasons Bold"/>
                <a:sym typeface="The Seasons Bold"/>
              </a:rPr>
              <a:t>Advantages:</a:t>
            </a:r>
          </a:p>
          <a:p>
            <a:pPr marL="518160" lvl="1" indent="-259080" algn="l">
              <a:lnSpc>
                <a:spcPts val="4800"/>
              </a:lnSpc>
              <a:spcBef>
                <a:spcPct val="0"/>
              </a:spcBef>
              <a:buFont typeface="Arial"/>
              <a:buChar char="•"/>
            </a:pPr>
            <a:r>
              <a:rPr lang="en-US" sz="2400">
                <a:solidFill>
                  <a:srgbClr val="585859"/>
                </a:solidFill>
                <a:latin typeface="The Seasons"/>
                <a:ea typeface="The Seasons"/>
                <a:cs typeface="The Seasons"/>
                <a:sym typeface="The Seasons"/>
              </a:rPr>
              <a:t>Predictability in monthly payments.</a:t>
            </a:r>
          </a:p>
          <a:p>
            <a:pPr marL="518160" lvl="1" indent="-259080" algn="l">
              <a:lnSpc>
                <a:spcPts val="4800"/>
              </a:lnSpc>
              <a:spcBef>
                <a:spcPct val="0"/>
              </a:spcBef>
              <a:buFont typeface="Arial"/>
              <a:buChar char="•"/>
            </a:pPr>
            <a:r>
              <a:rPr lang="en-US" sz="2400">
                <a:solidFill>
                  <a:srgbClr val="585859"/>
                </a:solidFill>
                <a:latin typeface="The Seasons"/>
                <a:ea typeface="The Seasons"/>
                <a:cs typeface="The Seasons"/>
                <a:sym typeface="The Seasons"/>
              </a:rPr>
              <a:t>Protection from rising interest rates.</a:t>
            </a:r>
          </a:p>
          <a:p>
            <a:pPr marL="518160" lvl="1" indent="-259080" algn="l">
              <a:lnSpc>
                <a:spcPts val="4800"/>
              </a:lnSpc>
              <a:spcBef>
                <a:spcPct val="0"/>
              </a:spcBef>
              <a:buFont typeface="Arial"/>
              <a:buChar char="•"/>
            </a:pPr>
            <a:r>
              <a:rPr lang="en-US" sz="2400">
                <a:solidFill>
                  <a:srgbClr val="585859"/>
                </a:solidFill>
                <a:latin typeface="The Seasons"/>
                <a:ea typeface="The Seasons"/>
                <a:cs typeface="The Seasons"/>
                <a:sym typeface="The Seasons"/>
              </a:rPr>
              <a:t>Long-term stability with terms of 15, 20, or 30 years.</a:t>
            </a:r>
          </a:p>
          <a:p>
            <a:pPr algn="l">
              <a:lnSpc>
                <a:spcPts val="4800"/>
              </a:lnSpc>
              <a:spcBef>
                <a:spcPct val="0"/>
              </a:spcBef>
            </a:pPr>
            <a:r>
              <a:rPr lang="en-US" sz="2400" b="1" u="sng">
                <a:solidFill>
                  <a:srgbClr val="459518"/>
                </a:solidFill>
                <a:latin typeface="The Seasons Bold"/>
                <a:ea typeface="The Seasons Bold"/>
                <a:cs typeface="The Seasons Bold"/>
                <a:sym typeface="The Seasons Bold"/>
              </a:rPr>
              <a:t>Potential Drawbacks:</a:t>
            </a:r>
          </a:p>
          <a:p>
            <a:pPr marL="518160" lvl="1" indent="-259080" algn="l">
              <a:lnSpc>
                <a:spcPts val="4800"/>
              </a:lnSpc>
              <a:spcBef>
                <a:spcPct val="0"/>
              </a:spcBef>
              <a:buFont typeface="Arial"/>
              <a:buChar char="•"/>
            </a:pPr>
            <a:r>
              <a:rPr lang="en-US" sz="2400">
                <a:solidFill>
                  <a:srgbClr val="585859"/>
                </a:solidFill>
                <a:latin typeface="The Seasons"/>
                <a:ea typeface="The Seasons"/>
                <a:cs typeface="The Seasons"/>
                <a:sym typeface="The Seasons"/>
              </a:rPr>
              <a:t>Higher initial rates compared to adjustable-rate mortgages.</a:t>
            </a:r>
          </a:p>
          <a:p>
            <a:pPr marL="518160" lvl="1" indent="-259080" algn="l">
              <a:lnSpc>
                <a:spcPts val="4800"/>
              </a:lnSpc>
              <a:spcBef>
                <a:spcPct val="0"/>
              </a:spcBef>
              <a:buFont typeface="Arial"/>
              <a:buChar char="•"/>
            </a:pPr>
            <a:r>
              <a:rPr lang="en-US" sz="2400">
                <a:solidFill>
                  <a:srgbClr val="585859"/>
                </a:solidFill>
                <a:latin typeface="The Seasons"/>
                <a:ea typeface="The Seasons"/>
                <a:cs typeface="The Seasons"/>
                <a:sym typeface="The Seasons"/>
              </a:rPr>
              <a:t>Less flexibility to refinance if rates decline.</a:t>
            </a:r>
          </a:p>
          <a:p>
            <a:pPr marL="518160" lvl="1" indent="-259080" algn="l">
              <a:lnSpc>
                <a:spcPts val="4800"/>
              </a:lnSpc>
              <a:spcBef>
                <a:spcPct val="0"/>
              </a:spcBef>
              <a:buFont typeface="Arial"/>
              <a:buChar char="•"/>
            </a:pPr>
            <a:r>
              <a:rPr lang="en-US" sz="2400">
                <a:solidFill>
                  <a:srgbClr val="585859"/>
                </a:solidFill>
                <a:latin typeface="The Seasons"/>
                <a:ea typeface="The Seasons"/>
                <a:cs typeface="The Seasons"/>
                <a:sym typeface="The Seasons"/>
              </a:rPr>
              <a:t>Longer commitment may not suit those planning to move soon.</a:t>
            </a:r>
          </a:p>
          <a:p>
            <a:pPr algn="l">
              <a:lnSpc>
                <a:spcPts val="4800"/>
              </a:lnSpc>
              <a:spcBef>
                <a:spcPct val="0"/>
              </a:spcBef>
            </a:pPr>
            <a:r>
              <a:rPr lang="en-US" sz="2400">
                <a:solidFill>
                  <a:srgbClr val="585859"/>
                </a:solidFill>
                <a:latin typeface="The Seasons"/>
                <a:ea typeface="The Seasons"/>
                <a:cs typeface="The Seasons"/>
                <a:sym typeface="The Seasons"/>
              </a:rPr>
              <a:t>In summary, fixed-rate mortgages offer benefits like </a:t>
            </a:r>
            <a:r>
              <a:rPr lang="en-US" sz="2400">
                <a:solidFill>
                  <a:srgbClr val="459518"/>
                </a:solidFill>
                <a:latin typeface="The Seasons"/>
                <a:ea typeface="The Seasons"/>
                <a:cs typeface="The Seasons"/>
                <a:sym typeface="The Seasons"/>
              </a:rPr>
              <a:t>predictability and stability</a:t>
            </a:r>
            <a:r>
              <a:rPr lang="en-US" sz="2400">
                <a:solidFill>
                  <a:srgbClr val="585859"/>
                </a:solidFill>
                <a:latin typeface="The Seasons"/>
                <a:ea typeface="The Seasons"/>
                <a:cs typeface="The Seasons"/>
                <a:sym typeface="The Seasons"/>
              </a:rPr>
              <a:t>, but borrowers should weigh these against potential drawbacks to ensure alignment with their financial goals.</a:t>
            </a:r>
          </a:p>
        </p:txBody>
      </p:sp>
      <p:sp>
        <p:nvSpPr>
          <p:cNvPr id="7" name="Freeform 7"/>
          <p:cNvSpPr/>
          <p:nvPr/>
        </p:nvSpPr>
        <p:spPr>
          <a:xfrm>
            <a:off x="14308875" y="5143500"/>
            <a:ext cx="3236583" cy="2586592"/>
          </a:xfrm>
          <a:custGeom>
            <a:avLst/>
            <a:gdLst/>
            <a:ahLst/>
            <a:cxnLst/>
            <a:rect l="l" t="t" r="r" b="b"/>
            <a:pathLst>
              <a:path w="3236583" h="2586592">
                <a:moveTo>
                  <a:pt x="0" y="0"/>
                </a:moveTo>
                <a:lnTo>
                  <a:pt x="3236583" y="0"/>
                </a:lnTo>
                <a:lnTo>
                  <a:pt x="3236583" y="2586592"/>
                </a:lnTo>
                <a:lnTo>
                  <a:pt x="0" y="2586592"/>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1849068" y="781050"/>
            <a:ext cx="14827075" cy="1233804"/>
          </a:xfrm>
          <a:prstGeom prst="rect">
            <a:avLst/>
          </a:prstGeom>
        </p:spPr>
        <p:txBody>
          <a:bodyPr lIns="0" tIns="0" rIns="0" bIns="0" rtlCol="0" anchor="t">
            <a:spAutoFit/>
          </a:bodyPr>
          <a:lstStyle/>
          <a:p>
            <a:pPr algn="l">
              <a:lnSpc>
                <a:spcPts val="8960"/>
              </a:lnSpc>
            </a:pPr>
            <a:r>
              <a:rPr lang="en-US" sz="6400" b="1">
                <a:solidFill>
                  <a:srgbClr val="585859"/>
                </a:solidFill>
                <a:latin typeface="The Seasons Bold"/>
                <a:ea typeface="The Seasons Bold"/>
                <a:cs typeface="The Seasons Bold"/>
                <a:sym typeface="The Seasons Bold"/>
              </a:rPr>
              <a:t>Understanding Fixed-Rate Mortgages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8700" cy="4178424"/>
            <a:chOff x="0" y="0"/>
            <a:chExt cx="347980" cy="1413442"/>
          </a:xfrm>
        </p:grpSpPr>
        <p:sp>
          <p:nvSpPr>
            <p:cNvPr id="3" name="Freeform 3"/>
            <p:cNvSpPr/>
            <p:nvPr/>
          </p:nvSpPr>
          <p:spPr>
            <a:xfrm>
              <a:off x="0" y="0"/>
              <a:ext cx="347980" cy="1413442"/>
            </a:xfrm>
            <a:custGeom>
              <a:avLst/>
              <a:gdLst/>
              <a:ahLst/>
              <a:cxnLst/>
              <a:rect l="l" t="t" r="r" b="b"/>
              <a:pathLst>
                <a:path w="347980" h="1413442">
                  <a:moveTo>
                    <a:pt x="0" y="0"/>
                  </a:moveTo>
                  <a:lnTo>
                    <a:pt x="347980" y="0"/>
                  </a:lnTo>
                  <a:lnTo>
                    <a:pt x="347980" y="1413442"/>
                  </a:lnTo>
                  <a:lnTo>
                    <a:pt x="0" y="1413442"/>
                  </a:lnTo>
                  <a:close/>
                </a:path>
              </a:pathLst>
            </a:custGeom>
            <a:solidFill>
              <a:srgbClr val="414142"/>
            </a:solidFill>
          </p:spPr>
          <p:txBody>
            <a:bodyPr/>
            <a:lstStyle/>
            <a:p>
              <a:endParaRPr lang="en-US"/>
            </a:p>
          </p:txBody>
        </p:sp>
      </p:grpSp>
      <p:sp>
        <p:nvSpPr>
          <p:cNvPr id="4" name="TextBox 4"/>
          <p:cNvSpPr txBox="1"/>
          <p:nvPr/>
        </p:nvSpPr>
        <p:spPr>
          <a:xfrm>
            <a:off x="1730462" y="3931157"/>
            <a:ext cx="16933433" cy="5856734"/>
          </a:xfrm>
          <a:prstGeom prst="rect">
            <a:avLst/>
          </a:prstGeom>
        </p:spPr>
        <p:txBody>
          <a:bodyPr lIns="0" tIns="0" rIns="0" bIns="0" rtlCol="0" anchor="t">
            <a:spAutoFit/>
          </a:bodyPr>
          <a:lstStyle/>
          <a:p>
            <a:pPr marL="0" lvl="0" indent="0" algn="l">
              <a:lnSpc>
                <a:spcPts val="3863"/>
              </a:lnSpc>
            </a:pPr>
            <a:r>
              <a:rPr lang="en-US" sz="2299" b="1">
                <a:solidFill>
                  <a:srgbClr val="459518"/>
                </a:solidFill>
                <a:latin typeface="The Seasons Bold"/>
                <a:ea typeface="The Seasons Bold"/>
                <a:cs typeface="The Seasons Bold"/>
                <a:sym typeface="The Seasons Bold"/>
              </a:rPr>
              <a:t> Benefits:</a:t>
            </a:r>
          </a:p>
          <a:p>
            <a:pPr marL="496566" lvl="1" indent="-248283" algn="l">
              <a:lnSpc>
                <a:spcPts val="3863"/>
              </a:lnSpc>
              <a:buFont typeface="Arial"/>
              <a:buChar char="•"/>
            </a:pPr>
            <a:r>
              <a:rPr lang="en-US" sz="2299">
                <a:solidFill>
                  <a:srgbClr val="585859"/>
                </a:solidFill>
                <a:latin typeface="The Seasons"/>
                <a:ea typeface="The Seasons"/>
                <a:cs typeface="The Seasons"/>
                <a:sym typeface="The Seasons"/>
              </a:rPr>
              <a:t>Lower Initial Payments**: Makes homeownership more affordable initially.</a:t>
            </a:r>
          </a:p>
          <a:p>
            <a:pPr marL="496566" lvl="1" indent="-248283" algn="l">
              <a:lnSpc>
                <a:spcPts val="3863"/>
              </a:lnSpc>
              <a:buFont typeface="Arial"/>
              <a:buChar char="•"/>
            </a:pPr>
            <a:r>
              <a:rPr lang="en-US" sz="2299">
                <a:solidFill>
                  <a:srgbClr val="585859"/>
                </a:solidFill>
                <a:latin typeface="The Seasons"/>
                <a:ea typeface="The Seasons"/>
                <a:cs typeface="The Seasons"/>
                <a:sym typeface="The Seasons"/>
              </a:rPr>
              <a:t>Potential for Lower Overall Costs**: Stable rates can lead to reduced total interest.</a:t>
            </a:r>
          </a:p>
          <a:p>
            <a:pPr marL="496566" lvl="1" indent="-248283" algn="l">
              <a:lnSpc>
                <a:spcPts val="3863"/>
              </a:lnSpc>
              <a:buFont typeface="Arial"/>
              <a:buChar char="•"/>
            </a:pPr>
            <a:r>
              <a:rPr lang="en-US" sz="2299">
                <a:solidFill>
                  <a:srgbClr val="585859"/>
                </a:solidFill>
                <a:latin typeface="The Seasons"/>
                <a:ea typeface="The Seasons"/>
                <a:cs typeface="The Seasons"/>
                <a:sym typeface="The Seasons"/>
              </a:rPr>
              <a:t>Flexibility**: Ideal for those planning to sell or refinance before adjustments.</a:t>
            </a:r>
          </a:p>
          <a:p>
            <a:pPr marL="496566" lvl="1" indent="-248283" algn="l">
              <a:lnSpc>
                <a:spcPts val="3863"/>
              </a:lnSpc>
              <a:buFont typeface="Arial"/>
              <a:buChar char="•"/>
            </a:pPr>
            <a:r>
              <a:rPr lang="en-US" sz="2299">
                <a:solidFill>
                  <a:srgbClr val="585859"/>
                </a:solidFill>
                <a:latin typeface="The Seasons"/>
                <a:ea typeface="The Seasons"/>
                <a:cs typeface="The Seasons"/>
                <a:sym typeface="The Seasons"/>
              </a:rPr>
              <a:t>Higher Loan Access**: Lower payments may qualify for larger loans.</a:t>
            </a:r>
          </a:p>
          <a:p>
            <a:pPr marL="0" lvl="0" indent="0" algn="l">
              <a:lnSpc>
                <a:spcPts val="3863"/>
              </a:lnSpc>
            </a:pPr>
            <a:r>
              <a:rPr lang="en-US" sz="2299" b="1">
                <a:solidFill>
                  <a:srgbClr val="459518"/>
                </a:solidFill>
                <a:latin typeface="The Seasons Bold"/>
                <a:ea typeface="The Seasons Bold"/>
                <a:cs typeface="The Seasons Bold"/>
                <a:sym typeface="The Seasons Bold"/>
              </a:rPr>
              <a:t>Risks:</a:t>
            </a:r>
          </a:p>
          <a:p>
            <a:pPr marL="496566" lvl="1" indent="-248283" algn="l">
              <a:lnSpc>
                <a:spcPts val="3863"/>
              </a:lnSpc>
              <a:buFont typeface="Arial"/>
              <a:buChar char="•"/>
            </a:pPr>
            <a:r>
              <a:rPr lang="en-US" sz="2299">
                <a:solidFill>
                  <a:srgbClr val="585859"/>
                </a:solidFill>
                <a:latin typeface="The Seasons"/>
                <a:ea typeface="The Seasons"/>
                <a:cs typeface="The Seasons"/>
                <a:sym typeface="The Seasons"/>
              </a:rPr>
              <a:t>Interest Rate Increases**: Rates can rise, increasing monthly payments.</a:t>
            </a:r>
          </a:p>
          <a:p>
            <a:pPr marL="496566" lvl="1" indent="-248283" algn="l">
              <a:lnSpc>
                <a:spcPts val="3863"/>
              </a:lnSpc>
              <a:buFont typeface="Arial"/>
              <a:buChar char="•"/>
            </a:pPr>
            <a:r>
              <a:rPr lang="en-US" sz="2299">
                <a:solidFill>
                  <a:srgbClr val="585859"/>
                </a:solidFill>
                <a:latin typeface="The Seasons"/>
                <a:ea typeface="The Seasons"/>
                <a:cs typeface="The Seasons"/>
                <a:sym typeface="The Seasons"/>
              </a:rPr>
              <a:t>Payment Shock**: Sudden payment increases can strain budgets.</a:t>
            </a:r>
          </a:p>
          <a:p>
            <a:pPr marL="496566" lvl="1" indent="-248283" algn="l">
              <a:lnSpc>
                <a:spcPts val="3863"/>
              </a:lnSpc>
              <a:buFont typeface="Arial"/>
              <a:buChar char="•"/>
            </a:pPr>
            <a:r>
              <a:rPr lang="en-US" sz="2299">
                <a:solidFill>
                  <a:srgbClr val="585859"/>
                </a:solidFill>
                <a:latin typeface="The Seasons"/>
                <a:ea typeface="The Seasons"/>
                <a:cs typeface="The Seasons"/>
                <a:sym typeface="The Seasons"/>
              </a:rPr>
              <a:t>Market Dependence**: Economic factors may cause unexpected rate hikes.</a:t>
            </a:r>
          </a:p>
          <a:p>
            <a:pPr marL="496566" lvl="1" indent="-248283" algn="l">
              <a:lnSpc>
                <a:spcPts val="3863"/>
              </a:lnSpc>
              <a:buFont typeface="Arial"/>
              <a:buChar char="•"/>
            </a:pPr>
            <a:r>
              <a:rPr lang="en-US" sz="2299">
                <a:solidFill>
                  <a:srgbClr val="585859"/>
                </a:solidFill>
                <a:latin typeface="The Seasons"/>
                <a:ea typeface="The Seasons"/>
                <a:cs typeface="The Seasons"/>
                <a:sym typeface="The Seasons"/>
              </a:rPr>
              <a:t>Complexity**: Terms can be difficult to understand.</a:t>
            </a:r>
          </a:p>
          <a:p>
            <a:pPr algn="l">
              <a:lnSpc>
                <a:spcPts val="3863"/>
              </a:lnSpc>
            </a:pPr>
            <a:r>
              <a:rPr lang="en-US" sz="2299">
                <a:solidFill>
                  <a:srgbClr val="585859"/>
                </a:solidFill>
                <a:latin typeface="The Seasons"/>
                <a:ea typeface="The Seasons"/>
                <a:cs typeface="The Seasons"/>
                <a:sym typeface="The Seasons"/>
              </a:rPr>
              <a:t>In summary, ARMs offer initial savings and flexibility but come with risks of increased payments and financial                                    uncertainty. Borrowers should assess their financial situation carefully before choosing an ARM.</a:t>
            </a:r>
          </a:p>
        </p:txBody>
      </p:sp>
      <p:grpSp>
        <p:nvGrpSpPr>
          <p:cNvPr id="5" name="Group 5"/>
          <p:cNvGrpSpPr/>
          <p:nvPr/>
        </p:nvGrpSpPr>
        <p:grpSpPr>
          <a:xfrm>
            <a:off x="17259300" y="9258300"/>
            <a:ext cx="1028700" cy="1028700"/>
            <a:chOff x="0" y="0"/>
            <a:chExt cx="347980" cy="347980"/>
          </a:xfrm>
        </p:grpSpPr>
        <p:sp>
          <p:nvSpPr>
            <p:cNvPr id="6" name="Freeform 6"/>
            <p:cNvSpPr/>
            <p:nvPr/>
          </p:nvSpPr>
          <p:spPr>
            <a:xfrm>
              <a:off x="0" y="0"/>
              <a:ext cx="347980" cy="347980"/>
            </a:xfrm>
            <a:custGeom>
              <a:avLst/>
              <a:gdLst/>
              <a:ahLst/>
              <a:cxnLst/>
              <a:rect l="l" t="t" r="r" b="b"/>
              <a:pathLst>
                <a:path w="347980" h="347980">
                  <a:moveTo>
                    <a:pt x="0" y="0"/>
                  </a:moveTo>
                  <a:lnTo>
                    <a:pt x="347980" y="0"/>
                  </a:lnTo>
                  <a:lnTo>
                    <a:pt x="347980" y="347980"/>
                  </a:lnTo>
                  <a:lnTo>
                    <a:pt x="0" y="347980"/>
                  </a:lnTo>
                  <a:close/>
                </a:path>
              </a:pathLst>
            </a:custGeom>
            <a:solidFill>
              <a:srgbClr val="414142"/>
            </a:solidFill>
          </p:spPr>
          <p:txBody>
            <a:bodyPr/>
            <a:lstStyle/>
            <a:p>
              <a:endParaRPr lang="en-US"/>
            </a:p>
          </p:txBody>
        </p:sp>
      </p:grpSp>
      <p:sp>
        <p:nvSpPr>
          <p:cNvPr id="7" name="Freeform 7"/>
          <p:cNvSpPr/>
          <p:nvPr/>
        </p:nvSpPr>
        <p:spPr>
          <a:xfrm>
            <a:off x="14022717" y="5634808"/>
            <a:ext cx="3236583" cy="2586592"/>
          </a:xfrm>
          <a:custGeom>
            <a:avLst/>
            <a:gdLst/>
            <a:ahLst/>
            <a:cxnLst/>
            <a:rect l="l" t="t" r="r" b="b"/>
            <a:pathLst>
              <a:path w="3236583" h="2586592">
                <a:moveTo>
                  <a:pt x="0" y="0"/>
                </a:moveTo>
                <a:lnTo>
                  <a:pt x="3236583" y="0"/>
                </a:lnTo>
                <a:lnTo>
                  <a:pt x="3236583" y="2586591"/>
                </a:lnTo>
                <a:lnTo>
                  <a:pt x="0" y="2586591"/>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1730462" y="819150"/>
            <a:ext cx="15802145" cy="1233804"/>
          </a:xfrm>
          <a:prstGeom prst="rect">
            <a:avLst/>
          </a:prstGeom>
        </p:spPr>
        <p:txBody>
          <a:bodyPr lIns="0" tIns="0" rIns="0" bIns="0" rtlCol="0" anchor="t">
            <a:spAutoFit/>
          </a:bodyPr>
          <a:lstStyle/>
          <a:p>
            <a:pPr algn="l">
              <a:lnSpc>
                <a:spcPts val="8960"/>
              </a:lnSpc>
            </a:pPr>
            <a:r>
              <a:rPr lang="en-US" sz="6400" b="1">
                <a:solidFill>
                  <a:srgbClr val="585859"/>
                </a:solidFill>
                <a:latin typeface="The Seasons Bold"/>
                <a:ea typeface="The Seasons Bold"/>
                <a:cs typeface="The Seasons Bold"/>
                <a:sym typeface="The Seasons Bold"/>
              </a:rPr>
              <a:t>Understanding Adjustable-Rate Mortgages</a:t>
            </a:r>
          </a:p>
        </p:txBody>
      </p:sp>
      <p:sp>
        <p:nvSpPr>
          <p:cNvPr id="9" name="TextBox 9"/>
          <p:cNvSpPr txBox="1"/>
          <p:nvPr/>
        </p:nvSpPr>
        <p:spPr>
          <a:xfrm>
            <a:off x="1730462" y="2351497"/>
            <a:ext cx="15184954" cy="1351603"/>
          </a:xfrm>
          <a:prstGeom prst="rect">
            <a:avLst/>
          </a:prstGeom>
        </p:spPr>
        <p:txBody>
          <a:bodyPr lIns="0" tIns="0" rIns="0" bIns="0" rtlCol="0" anchor="t">
            <a:spAutoFit/>
          </a:bodyPr>
          <a:lstStyle/>
          <a:p>
            <a:pPr algn="l">
              <a:lnSpc>
                <a:spcPts val="3412"/>
              </a:lnSpc>
              <a:spcBef>
                <a:spcPct val="0"/>
              </a:spcBef>
            </a:pPr>
            <a:r>
              <a:rPr lang="en-US" sz="2437" b="1">
                <a:solidFill>
                  <a:srgbClr val="459518"/>
                </a:solidFill>
                <a:latin typeface="The Seasons Bold"/>
                <a:ea typeface="The Seasons Bold"/>
                <a:cs typeface="The Seasons Bold"/>
                <a:sym typeface="The Seasons Bold"/>
              </a:rPr>
              <a:t>Variable interest rates are a key feature of some loans, fluctuating with a benchmark rate. While initial payments may be lower, they can rise over time due to market changes. Many loans offer these attractive lower rates upfront, but borrowers should be aware of the potential for increased costs as rates adjust.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05457" y="2899373"/>
            <a:ext cx="612842" cy="612842"/>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FBE44"/>
            </a:solidFill>
          </p:spPr>
          <p:txBody>
            <a:bodyPr/>
            <a:lstStyle/>
            <a:p>
              <a:endParaRPr lang="en-US"/>
            </a:p>
          </p:txBody>
        </p:sp>
      </p:grpSp>
      <p:grpSp>
        <p:nvGrpSpPr>
          <p:cNvPr id="4" name="Group 4"/>
          <p:cNvGrpSpPr/>
          <p:nvPr/>
        </p:nvGrpSpPr>
        <p:grpSpPr>
          <a:xfrm>
            <a:off x="1507507" y="5143500"/>
            <a:ext cx="612842" cy="612842"/>
            <a:chOff x="0" y="0"/>
            <a:chExt cx="6350000" cy="6350000"/>
          </a:xfrm>
        </p:grpSpPr>
        <p:sp>
          <p:nvSpPr>
            <p:cNvPr id="5" name="Freeform 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FBE44"/>
            </a:solidFill>
          </p:spPr>
          <p:txBody>
            <a:bodyPr/>
            <a:lstStyle/>
            <a:p>
              <a:endParaRPr lang="en-US"/>
            </a:p>
          </p:txBody>
        </p:sp>
      </p:grpSp>
      <p:grpSp>
        <p:nvGrpSpPr>
          <p:cNvPr id="6" name="Group 6"/>
          <p:cNvGrpSpPr/>
          <p:nvPr/>
        </p:nvGrpSpPr>
        <p:grpSpPr>
          <a:xfrm>
            <a:off x="1505457" y="7093084"/>
            <a:ext cx="612842" cy="612842"/>
            <a:chOff x="0" y="0"/>
            <a:chExt cx="6350000" cy="6350000"/>
          </a:xfrm>
        </p:grpSpPr>
        <p:sp>
          <p:nvSpPr>
            <p:cNvPr id="7" name="Freeform 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FBE44"/>
            </a:solidFill>
          </p:spPr>
          <p:txBody>
            <a:bodyPr/>
            <a:lstStyle/>
            <a:p>
              <a:endParaRPr lang="en-US"/>
            </a:p>
          </p:txBody>
        </p:sp>
      </p:grpSp>
      <p:grpSp>
        <p:nvGrpSpPr>
          <p:cNvPr id="8" name="Group 8"/>
          <p:cNvGrpSpPr/>
          <p:nvPr/>
        </p:nvGrpSpPr>
        <p:grpSpPr>
          <a:xfrm>
            <a:off x="1507507" y="8153601"/>
            <a:ext cx="612842" cy="612842"/>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FBE44"/>
            </a:solidFill>
          </p:spPr>
          <p:txBody>
            <a:bodyPr/>
            <a:lstStyle/>
            <a:p>
              <a:endParaRPr lang="en-US"/>
            </a:p>
          </p:txBody>
        </p:sp>
      </p:grpSp>
      <p:grpSp>
        <p:nvGrpSpPr>
          <p:cNvPr id="10" name="Group 10"/>
          <p:cNvGrpSpPr/>
          <p:nvPr/>
        </p:nvGrpSpPr>
        <p:grpSpPr>
          <a:xfrm>
            <a:off x="1505457" y="3750340"/>
            <a:ext cx="612842" cy="612842"/>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FBE44"/>
            </a:solidFill>
          </p:spPr>
          <p:txBody>
            <a:bodyPr/>
            <a:lstStyle/>
            <a:p>
              <a:endParaRPr lang="en-US"/>
            </a:p>
          </p:txBody>
        </p:sp>
      </p:grpSp>
      <p:grpSp>
        <p:nvGrpSpPr>
          <p:cNvPr id="12" name="Group 12"/>
          <p:cNvGrpSpPr/>
          <p:nvPr/>
        </p:nvGrpSpPr>
        <p:grpSpPr>
          <a:xfrm>
            <a:off x="1505457" y="6137342"/>
            <a:ext cx="612842" cy="612842"/>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6FBE44"/>
            </a:solidFill>
          </p:spPr>
          <p:txBody>
            <a:bodyPr/>
            <a:lstStyle/>
            <a:p>
              <a:endParaRPr lang="en-US"/>
            </a:p>
          </p:txBody>
        </p:sp>
      </p:grpSp>
      <p:sp>
        <p:nvSpPr>
          <p:cNvPr id="14" name="Freeform 14"/>
          <p:cNvSpPr/>
          <p:nvPr/>
        </p:nvSpPr>
        <p:spPr>
          <a:xfrm>
            <a:off x="1641704" y="3024608"/>
            <a:ext cx="340347" cy="340347"/>
          </a:xfrm>
          <a:custGeom>
            <a:avLst/>
            <a:gdLst/>
            <a:ahLst/>
            <a:cxnLst/>
            <a:rect l="l" t="t" r="r" b="b"/>
            <a:pathLst>
              <a:path w="340347" h="340347">
                <a:moveTo>
                  <a:pt x="0" y="0"/>
                </a:moveTo>
                <a:lnTo>
                  <a:pt x="340347" y="0"/>
                </a:lnTo>
                <a:lnTo>
                  <a:pt x="340347" y="340347"/>
                </a:lnTo>
                <a:lnTo>
                  <a:pt x="0" y="3403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1609926" y="7197554"/>
            <a:ext cx="403902" cy="403902"/>
          </a:xfrm>
          <a:custGeom>
            <a:avLst/>
            <a:gdLst/>
            <a:ahLst/>
            <a:cxnLst/>
            <a:rect l="l" t="t" r="r" b="b"/>
            <a:pathLst>
              <a:path w="403902" h="403902">
                <a:moveTo>
                  <a:pt x="0" y="0"/>
                </a:moveTo>
                <a:lnTo>
                  <a:pt x="403903" y="0"/>
                </a:lnTo>
                <a:lnTo>
                  <a:pt x="403903" y="403902"/>
                </a:lnTo>
                <a:lnTo>
                  <a:pt x="0" y="4039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621457" y="3853277"/>
            <a:ext cx="384943" cy="384943"/>
          </a:xfrm>
          <a:custGeom>
            <a:avLst/>
            <a:gdLst/>
            <a:ahLst/>
            <a:cxnLst/>
            <a:rect l="l" t="t" r="r" b="b"/>
            <a:pathLst>
              <a:path w="384943" h="384943">
                <a:moveTo>
                  <a:pt x="0" y="0"/>
                </a:moveTo>
                <a:lnTo>
                  <a:pt x="384943" y="0"/>
                </a:lnTo>
                <a:lnTo>
                  <a:pt x="384943" y="384943"/>
                </a:lnTo>
                <a:lnTo>
                  <a:pt x="0" y="3849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1626310" y="5262303"/>
            <a:ext cx="375237" cy="375237"/>
          </a:xfrm>
          <a:custGeom>
            <a:avLst/>
            <a:gdLst/>
            <a:ahLst/>
            <a:cxnLst/>
            <a:rect l="l" t="t" r="r" b="b"/>
            <a:pathLst>
              <a:path w="375237" h="375237">
                <a:moveTo>
                  <a:pt x="0" y="0"/>
                </a:moveTo>
                <a:lnTo>
                  <a:pt x="375236" y="0"/>
                </a:lnTo>
                <a:lnTo>
                  <a:pt x="375236" y="375236"/>
                </a:lnTo>
                <a:lnTo>
                  <a:pt x="0" y="3752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Freeform 18"/>
          <p:cNvSpPr/>
          <p:nvPr/>
        </p:nvSpPr>
        <p:spPr>
          <a:xfrm>
            <a:off x="1655083" y="8297600"/>
            <a:ext cx="317690" cy="317690"/>
          </a:xfrm>
          <a:custGeom>
            <a:avLst/>
            <a:gdLst/>
            <a:ahLst/>
            <a:cxnLst/>
            <a:rect l="l" t="t" r="r" b="b"/>
            <a:pathLst>
              <a:path w="317690" h="317690">
                <a:moveTo>
                  <a:pt x="0" y="0"/>
                </a:moveTo>
                <a:lnTo>
                  <a:pt x="317690" y="0"/>
                </a:lnTo>
                <a:lnTo>
                  <a:pt x="317690" y="317690"/>
                </a:lnTo>
                <a:lnTo>
                  <a:pt x="0" y="3176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Freeform 19"/>
          <p:cNvSpPr/>
          <p:nvPr/>
        </p:nvSpPr>
        <p:spPr>
          <a:xfrm>
            <a:off x="1653033" y="6281341"/>
            <a:ext cx="317690" cy="317690"/>
          </a:xfrm>
          <a:custGeom>
            <a:avLst/>
            <a:gdLst/>
            <a:ahLst/>
            <a:cxnLst/>
            <a:rect l="l" t="t" r="r" b="b"/>
            <a:pathLst>
              <a:path w="317690" h="317690">
                <a:moveTo>
                  <a:pt x="0" y="0"/>
                </a:moveTo>
                <a:lnTo>
                  <a:pt x="317689" y="0"/>
                </a:lnTo>
                <a:lnTo>
                  <a:pt x="317689" y="317690"/>
                </a:lnTo>
                <a:lnTo>
                  <a:pt x="0" y="31769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0" name="TextBox 20"/>
          <p:cNvSpPr txBox="1"/>
          <p:nvPr/>
        </p:nvSpPr>
        <p:spPr>
          <a:xfrm>
            <a:off x="1028700" y="432131"/>
            <a:ext cx="16173599" cy="2352040"/>
          </a:xfrm>
          <a:prstGeom prst="rect">
            <a:avLst/>
          </a:prstGeom>
        </p:spPr>
        <p:txBody>
          <a:bodyPr lIns="0" tIns="0" rIns="0" bIns="0" rtlCol="0" anchor="t">
            <a:spAutoFit/>
          </a:bodyPr>
          <a:lstStyle/>
          <a:p>
            <a:pPr algn="l">
              <a:lnSpc>
                <a:spcPts val="8959"/>
              </a:lnSpc>
            </a:pPr>
            <a:r>
              <a:rPr lang="en-US" sz="6399">
                <a:solidFill>
                  <a:srgbClr val="585859"/>
                </a:solidFill>
                <a:latin typeface="The Seasons"/>
                <a:ea typeface="The Seasons"/>
                <a:cs typeface="The Seasons"/>
                <a:sym typeface="The Seasons"/>
              </a:rPr>
              <a:t>How to Qualify for the Best Rates</a:t>
            </a:r>
          </a:p>
          <a:p>
            <a:pPr algn="l">
              <a:lnSpc>
                <a:spcPts val="8959"/>
              </a:lnSpc>
            </a:pPr>
            <a:endParaRPr lang="en-US" sz="6399">
              <a:solidFill>
                <a:srgbClr val="585859"/>
              </a:solidFill>
              <a:latin typeface="The Seasons"/>
              <a:ea typeface="The Seasons"/>
              <a:cs typeface="The Seasons"/>
              <a:sym typeface="The Seasons"/>
            </a:endParaRPr>
          </a:p>
        </p:txBody>
      </p:sp>
      <p:sp>
        <p:nvSpPr>
          <p:cNvPr id="21" name="TextBox 21"/>
          <p:cNvSpPr txBox="1"/>
          <p:nvPr/>
        </p:nvSpPr>
        <p:spPr>
          <a:xfrm>
            <a:off x="2118299" y="1898133"/>
            <a:ext cx="14051403" cy="8132446"/>
          </a:xfrm>
          <a:prstGeom prst="rect">
            <a:avLst/>
          </a:prstGeom>
        </p:spPr>
        <p:txBody>
          <a:bodyPr lIns="0" tIns="0" rIns="0" bIns="0" rtlCol="0" anchor="t">
            <a:spAutoFit/>
          </a:bodyPr>
          <a:lstStyle/>
          <a:p>
            <a:pPr marL="0" lvl="0" indent="0" algn="l">
              <a:lnSpc>
                <a:spcPts val="3779"/>
              </a:lnSpc>
              <a:spcBef>
                <a:spcPct val="0"/>
              </a:spcBef>
            </a:pPr>
            <a:r>
              <a:rPr lang="en-US" sz="2699">
                <a:solidFill>
                  <a:srgbClr val="459518"/>
                </a:solidFill>
                <a:latin typeface="The Seasons"/>
                <a:ea typeface="The Seasons"/>
                <a:cs typeface="The Seasons"/>
                <a:sym typeface="The Seasons"/>
              </a:rPr>
              <a:t>To secure competitive mortgage rates, consider the following factors:</a:t>
            </a:r>
          </a:p>
          <a:p>
            <a:pPr marL="0" lvl="0" indent="0" algn="l">
              <a:lnSpc>
                <a:spcPts val="3779"/>
              </a:lnSpc>
              <a:spcBef>
                <a:spcPct val="0"/>
              </a:spcBef>
            </a:pPr>
            <a:endParaRPr lang="en-US" sz="2699">
              <a:solidFill>
                <a:srgbClr val="459518"/>
              </a:solidFill>
              <a:latin typeface="The Seasons"/>
              <a:ea typeface="The Seasons"/>
              <a:cs typeface="The Seasons"/>
              <a:sym typeface="The Seasons"/>
            </a:endParaRPr>
          </a:p>
          <a:p>
            <a:pPr marL="582924" lvl="1" indent="-291462" algn="l">
              <a:lnSpc>
                <a:spcPts val="3779"/>
              </a:lnSpc>
              <a:spcBef>
                <a:spcPct val="0"/>
              </a:spcBef>
              <a:buFont typeface="Arial"/>
              <a:buChar char="•"/>
            </a:pPr>
            <a:r>
              <a:rPr lang="en-US" sz="2699">
                <a:solidFill>
                  <a:srgbClr val="459518"/>
                </a:solidFill>
                <a:latin typeface="The Seasons"/>
                <a:ea typeface="The Seasons"/>
                <a:cs typeface="The Seasons"/>
                <a:sym typeface="The Seasons"/>
              </a:rPr>
              <a:t>Debt-to-Income Ratio**: </a:t>
            </a:r>
            <a:r>
              <a:rPr lang="en-US" sz="2699">
                <a:solidFill>
                  <a:srgbClr val="585859"/>
                </a:solidFill>
                <a:latin typeface="The Seasons"/>
                <a:ea typeface="The Seasons"/>
                <a:cs typeface="The Seasons"/>
                <a:sym typeface="The Seasons"/>
              </a:rPr>
              <a:t>Measures the percentage of income used for debt payments; lower ratios improve borrowing attractiveness.</a:t>
            </a:r>
          </a:p>
          <a:p>
            <a:pPr marL="582924" lvl="1" indent="-291462" algn="l">
              <a:lnSpc>
                <a:spcPts val="3779"/>
              </a:lnSpc>
              <a:spcBef>
                <a:spcPct val="0"/>
              </a:spcBef>
              <a:buFont typeface="Arial"/>
              <a:buChar char="•"/>
            </a:pPr>
            <a:r>
              <a:rPr lang="en-US" sz="2699">
                <a:solidFill>
                  <a:srgbClr val="459518"/>
                </a:solidFill>
                <a:latin typeface="The Seasons"/>
                <a:ea typeface="The Seasons"/>
                <a:cs typeface="The Seasons"/>
                <a:sym typeface="The Seasons"/>
              </a:rPr>
              <a:t>Loan Type and Term**: </a:t>
            </a:r>
            <a:r>
              <a:rPr lang="en-US" sz="2699">
                <a:solidFill>
                  <a:srgbClr val="585859"/>
                </a:solidFill>
                <a:latin typeface="The Seasons"/>
                <a:ea typeface="The Seasons"/>
                <a:cs typeface="The Seasons"/>
                <a:sym typeface="The Seasons"/>
              </a:rPr>
              <a:t>Fixed-rate loans offer consistent payments, while adjustable-rate mortgages (ARMs) fluctuate. Loan term length affects monthly payments and overall cost.</a:t>
            </a:r>
          </a:p>
          <a:p>
            <a:pPr marL="582924" lvl="1" indent="-291462" algn="l">
              <a:lnSpc>
                <a:spcPts val="3779"/>
              </a:lnSpc>
              <a:spcBef>
                <a:spcPct val="0"/>
              </a:spcBef>
              <a:buFont typeface="Arial"/>
              <a:buChar char="•"/>
            </a:pPr>
            <a:r>
              <a:rPr lang="en-US" sz="2699">
                <a:solidFill>
                  <a:srgbClr val="459518"/>
                </a:solidFill>
                <a:latin typeface="The Seasons"/>
                <a:ea typeface="The Seasons"/>
                <a:cs typeface="The Seasons"/>
                <a:sym typeface="The Seasons"/>
              </a:rPr>
              <a:t>Shopping Around**: </a:t>
            </a:r>
            <a:r>
              <a:rPr lang="en-US" sz="2699">
                <a:solidFill>
                  <a:srgbClr val="585859"/>
                </a:solidFill>
                <a:latin typeface="The Seasons"/>
                <a:ea typeface="The Seasons"/>
                <a:cs typeface="The Seasons"/>
                <a:sym typeface="The Seasons"/>
              </a:rPr>
              <a:t>Compare offers from various lenders to find the best deal and gain negotiation leverage.</a:t>
            </a:r>
          </a:p>
          <a:p>
            <a:pPr marL="582924" lvl="1" indent="-291462" algn="l">
              <a:lnSpc>
                <a:spcPts val="3779"/>
              </a:lnSpc>
              <a:spcBef>
                <a:spcPct val="0"/>
              </a:spcBef>
              <a:buFont typeface="Arial"/>
              <a:buChar char="•"/>
            </a:pPr>
            <a:r>
              <a:rPr lang="en-US" sz="2699">
                <a:solidFill>
                  <a:srgbClr val="459518"/>
                </a:solidFill>
                <a:latin typeface="The Seasons"/>
                <a:ea typeface="The Seasons"/>
                <a:cs typeface="The Seasons"/>
                <a:sym typeface="The Seasons"/>
              </a:rPr>
              <a:t>Timing the Market**: </a:t>
            </a:r>
            <a:r>
              <a:rPr lang="en-US" sz="2699">
                <a:solidFill>
                  <a:srgbClr val="585859"/>
                </a:solidFill>
                <a:latin typeface="The Seasons"/>
                <a:ea typeface="The Seasons"/>
                <a:cs typeface="The Seasons"/>
                <a:sym typeface="The Seasons"/>
              </a:rPr>
              <a:t>Economic conditions and personal readiness influence the best time to apply for a mortgage.</a:t>
            </a:r>
          </a:p>
          <a:p>
            <a:pPr marL="582924" lvl="1" indent="-291462" algn="l">
              <a:lnSpc>
                <a:spcPts val="3779"/>
              </a:lnSpc>
              <a:spcBef>
                <a:spcPct val="0"/>
              </a:spcBef>
              <a:buFont typeface="Arial"/>
              <a:buChar char="•"/>
            </a:pPr>
            <a:r>
              <a:rPr lang="en-US" sz="2699">
                <a:solidFill>
                  <a:srgbClr val="459518"/>
                </a:solidFill>
                <a:latin typeface="The Seasons"/>
                <a:ea typeface="The Seasons"/>
                <a:cs typeface="The Seasons"/>
                <a:sym typeface="The Seasons"/>
              </a:rPr>
              <a:t>Pre-approval Benefits**: </a:t>
            </a:r>
            <a:r>
              <a:rPr lang="en-US" sz="2699">
                <a:solidFill>
                  <a:srgbClr val="585859"/>
                </a:solidFill>
                <a:latin typeface="The Seasons"/>
                <a:ea typeface="The Seasons"/>
                <a:cs typeface="The Seasons"/>
                <a:sym typeface="The Seasons"/>
              </a:rPr>
              <a:t>A mortgage pre-approval shows sellers your financial capability and can lock in favorable rates.</a:t>
            </a:r>
          </a:p>
          <a:p>
            <a:pPr marL="582924" lvl="1" indent="-291462" algn="l">
              <a:lnSpc>
                <a:spcPts val="3779"/>
              </a:lnSpc>
              <a:spcBef>
                <a:spcPct val="0"/>
              </a:spcBef>
              <a:buFont typeface="Arial"/>
              <a:buChar char="•"/>
            </a:pPr>
            <a:r>
              <a:rPr lang="en-US" sz="2699">
                <a:solidFill>
                  <a:srgbClr val="459518"/>
                </a:solidFill>
                <a:latin typeface="The Seasons"/>
                <a:ea typeface="The Seasons"/>
                <a:cs typeface="The Seasons"/>
                <a:sym typeface="The Seasons"/>
              </a:rPr>
              <a:t>Improving Financial Health**: </a:t>
            </a:r>
            <a:r>
              <a:rPr lang="en-US" sz="2699">
                <a:solidFill>
                  <a:srgbClr val="585859"/>
                </a:solidFill>
                <a:latin typeface="The Seasons"/>
                <a:ea typeface="The Seasons"/>
                <a:cs typeface="The Seasons"/>
                <a:sym typeface="The Seasons"/>
              </a:rPr>
              <a:t>Boost your credit score and reduce debt before applying for a mortgage to secure better loan terms.</a:t>
            </a:r>
          </a:p>
          <a:p>
            <a:pPr algn="l">
              <a:lnSpc>
                <a:spcPts val="3779"/>
              </a:lnSpc>
              <a:spcBef>
                <a:spcPct val="0"/>
              </a:spcBef>
            </a:pPr>
            <a:endParaRPr lang="en-US" sz="2699">
              <a:solidFill>
                <a:srgbClr val="585859"/>
              </a:solidFill>
              <a:latin typeface="The Seasons"/>
              <a:ea typeface="The Seasons"/>
              <a:cs typeface="The Seasons"/>
              <a:sym typeface="The Seasons"/>
            </a:endParaRPr>
          </a:p>
          <a:p>
            <a:pPr algn="l">
              <a:lnSpc>
                <a:spcPts val="3779"/>
              </a:lnSpc>
              <a:spcBef>
                <a:spcPct val="0"/>
              </a:spcBef>
            </a:pPr>
            <a:r>
              <a:rPr lang="en-US" sz="2699">
                <a:solidFill>
                  <a:srgbClr val="585859"/>
                </a:solidFill>
                <a:latin typeface="The Seasons"/>
                <a:ea typeface="The Seasons"/>
                <a:cs typeface="The Seasons"/>
                <a:sym typeface="The Seasons"/>
              </a:rPr>
              <a:t>Considering these factors can help you save money over the life of your loan.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45181" y="432408"/>
            <a:ext cx="16397639" cy="9422183"/>
            <a:chOff x="0" y="0"/>
            <a:chExt cx="4318720" cy="2481563"/>
          </a:xfrm>
        </p:grpSpPr>
        <p:sp>
          <p:nvSpPr>
            <p:cNvPr id="3" name="Freeform 3"/>
            <p:cNvSpPr/>
            <p:nvPr/>
          </p:nvSpPr>
          <p:spPr>
            <a:xfrm>
              <a:off x="0" y="0"/>
              <a:ext cx="4318720" cy="2481563"/>
            </a:xfrm>
            <a:custGeom>
              <a:avLst/>
              <a:gdLst/>
              <a:ahLst/>
              <a:cxnLst/>
              <a:rect l="l" t="t" r="r" b="b"/>
              <a:pathLst>
                <a:path w="4318720" h="2481563">
                  <a:moveTo>
                    <a:pt x="0" y="0"/>
                  </a:moveTo>
                  <a:lnTo>
                    <a:pt x="4318720" y="0"/>
                  </a:lnTo>
                  <a:lnTo>
                    <a:pt x="4318720" y="2481563"/>
                  </a:lnTo>
                  <a:lnTo>
                    <a:pt x="0" y="2481563"/>
                  </a:lnTo>
                  <a:close/>
                </a:path>
              </a:pathLst>
            </a:custGeom>
            <a:solidFill>
              <a:srgbClr val="000000">
                <a:alpha val="0"/>
              </a:srgbClr>
            </a:solidFill>
            <a:ln w="38100" cap="sq">
              <a:solidFill>
                <a:srgbClr val="414142"/>
              </a:solidFill>
              <a:prstDash val="lgDash"/>
              <a:miter/>
            </a:ln>
          </p:spPr>
          <p:txBody>
            <a:bodyPr/>
            <a:lstStyle/>
            <a:p>
              <a:endParaRPr lang="en-US"/>
            </a:p>
          </p:txBody>
        </p:sp>
        <p:sp>
          <p:nvSpPr>
            <p:cNvPr id="4" name="TextBox 4"/>
            <p:cNvSpPr txBox="1"/>
            <p:nvPr/>
          </p:nvSpPr>
          <p:spPr>
            <a:xfrm>
              <a:off x="0" y="-38100"/>
              <a:ext cx="4318720" cy="251966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984781" y="629042"/>
            <a:ext cx="14318437" cy="2352040"/>
          </a:xfrm>
          <a:prstGeom prst="rect">
            <a:avLst/>
          </a:prstGeom>
        </p:spPr>
        <p:txBody>
          <a:bodyPr lIns="0" tIns="0" rIns="0" bIns="0" rtlCol="0" anchor="t">
            <a:spAutoFit/>
          </a:bodyPr>
          <a:lstStyle/>
          <a:p>
            <a:pPr algn="ctr">
              <a:lnSpc>
                <a:spcPts val="8959"/>
              </a:lnSpc>
            </a:pPr>
            <a:r>
              <a:rPr lang="en-US" sz="6399">
                <a:solidFill>
                  <a:srgbClr val="585859"/>
                </a:solidFill>
                <a:latin typeface="The Seasons"/>
                <a:ea typeface="The Seasons"/>
                <a:cs typeface="The Seasons"/>
                <a:sym typeface="The Seasons"/>
              </a:rPr>
              <a:t>Tips for Managing your Mortgage</a:t>
            </a:r>
          </a:p>
          <a:p>
            <a:pPr algn="ctr">
              <a:lnSpc>
                <a:spcPts val="8959"/>
              </a:lnSpc>
            </a:pPr>
            <a:endParaRPr lang="en-US" sz="6399">
              <a:solidFill>
                <a:srgbClr val="585859"/>
              </a:solidFill>
              <a:latin typeface="The Seasons"/>
              <a:ea typeface="The Seasons"/>
              <a:cs typeface="The Seasons"/>
              <a:sym typeface="The Seasons"/>
            </a:endParaRPr>
          </a:p>
        </p:txBody>
      </p:sp>
      <p:sp>
        <p:nvSpPr>
          <p:cNvPr id="6" name="Freeform 6"/>
          <p:cNvSpPr/>
          <p:nvPr/>
        </p:nvSpPr>
        <p:spPr>
          <a:xfrm>
            <a:off x="7086600" y="555253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5310356" y="6066883"/>
            <a:ext cx="3086100" cy="3086100"/>
            <a:chOff x="0" y="0"/>
            <a:chExt cx="4114800" cy="4114800"/>
          </a:xfrm>
        </p:grpSpPr>
        <p:grpSp>
          <p:nvGrpSpPr>
            <p:cNvPr id="8" name="Group 8"/>
            <p:cNvGrpSpPr/>
            <p:nvPr/>
          </p:nvGrpSpPr>
          <p:grpSpPr>
            <a:xfrm>
              <a:off x="0" y="0"/>
              <a:ext cx="4114800" cy="4114800"/>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FBE44"/>
              </a:solidFill>
            </p:spPr>
            <p:txBody>
              <a:bodyPr/>
              <a:lstStyle/>
              <a:p>
                <a:endParaRPr lang="en-US"/>
              </a:p>
            </p:txBody>
          </p:sp>
          <p:sp>
            <p:nvSpPr>
              <p:cNvPr id="10" name="TextBox 1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227316" y="603250"/>
              <a:ext cx="3660168" cy="2851150"/>
            </a:xfrm>
            <a:prstGeom prst="rect">
              <a:avLst/>
            </a:prstGeom>
          </p:spPr>
          <p:txBody>
            <a:bodyPr lIns="0" tIns="0" rIns="0" bIns="0" rtlCol="0" anchor="t">
              <a:spAutoFit/>
            </a:bodyPr>
            <a:lstStyle/>
            <a:p>
              <a:pPr algn="ctr">
                <a:lnSpc>
                  <a:spcPts val="2100"/>
                </a:lnSpc>
                <a:spcBef>
                  <a:spcPct val="0"/>
                </a:spcBef>
              </a:pPr>
              <a:r>
                <a:rPr lang="en-US" sz="1500">
                  <a:solidFill>
                    <a:srgbClr val="FFFFFF"/>
                  </a:solidFill>
                  <a:latin typeface="The Seasons"/>
                  <a:ea typeface="The Seasons"/>
                  <a:cs typeface="The Seasons"/>
                  <a:sym typeface="The Seasons"/>
                </a:rPr>
                <a:t>**Building an Emergency Fund:** An emergency fund is essential for unexpected expenses like medical bills or job loss. Aim to save three to six months' worth of living expenses to maintain a financial cushion and avoid falling behind on payments.</a:t>
              </a:r>
            </a:p>
          </p:txBody>
        </p:sp>
      </p:grpSp>
      <p:grpSp>
        <p:nvGrpSpPr>
          <p:cNvPr id="12" name="Group 12"/>
          <p:cNvGrpSpPr/>
          <p:nvPr/>
        </p:nvGrpSpPr>
        <p:grpSpPr>
          <a:xfrm>
            <a:off x="7600950" y="2466433"/>
            <a:ext cx="3086100" cy="3086100"/>
            <a:chOff x="0" y="0"/>
            <a:chExt cx="4114800" cy="4114800"/>
          </a:xfrm>
        </p:grpSpPr>
        <p:grpSp>
          <p:nvGrpSpPr>
            <p:cNvPr id="13" name="Group 13"/>
            <p:cNvGrpSpPr/>
            <p:nvPr/>
          </p:nvGrpSpPr>
          <p:grpSpPr>
            <a:xfrm>
              <a:off x="0" y="0"/>
              <a:ext cx="4114800" cy="4114800"/>
              <a:chOff x="0" y="0"/>
              <a:chExt cx="812800" cy="812800"/>
            </a:xfrm>
          </p:grpSpPr>
          <p:sp>
            <p:nvSpPr>
              <p:cNvPr id="14" name="Freeform 1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FBE44"/>
              </a:solidFill>
            </p:spPr>
            <p:txBody>
              <a:bodyPr/>
              <a:lstStyle/>
              <a:p>
                <a:endParaRPr lang="en-US"/>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281992" y="603250"/>
              <a:ext cx="3550816" cy="2851150"/>
            </a:xfrm>
            <a:prstGeom prst="rect">
              <a:avLst/>
            </a:prstGeom>
          </p:spPr>
          <p:txBody>
            <a:bodyPr lIns="0" tIns="0" rIns="0" bIns="0" rtlCol="0" anchor="t">
              <a:spAutoFit/>
            </a:bodyPr>
            <a:lstStyle/>
            <a:p>
              <a:pPr algn="ctr">
                <a:lnSpc>
                  <a:spcPts val="2100"/>
                </a:lnSpc>
                <a:spcBef>
                  <a:spcPct val="0"/>
                </a:spcBef>
              </a:pPr>
              <a:r>
                <a:rPr lang="en-US" sz="1500">
                  <a:solidFill>
                    <a:srgbClr val="FFFFFF"/>
                  </a:solidFill>
                  <a:latin typeface="The Seasons"/>
                  <a:ea typeface="The Seasons"/>
                  <a:cs typeface="The Seasons"/>
                  <a:sym typeface="The Seasons"/>
                </a:rPr>
                <a:t>**Improving Your Credit Score:** A good credit score can lower your mortgage interest rate, saving you money over time. Regularly check your credit report for errors to improve your score and financial opportunities.</a:t>
              </a:r>
            </a:p>
          </p:txBody>
        </p:sp>
      </p:grpSp>
      <p:grpSp>
        <p:nvGrpSpPr>
          <p:cNvPr id="17" name="Group 17"/>
          <p:cNvGrpSpPr/>
          <p:nvPr/>
        </p:nvGrpSpPr>
        <p:grpSpPr>
          <a:xfrm>
            <a:off x="12458700" y="2466433"/>
            <a:ext cx="3086100" cy="3086100"/>
            <a:chOff x="0" y="0"/>
            <a:chExt cx="4114800" cy="4114800"/>
          </a:xfrm>
        </p:grpSpPr>
        <p:grpSp>
          <p:nvGrpSpPr>
            <p:cNvPr id="18" name="Group 18"/>
            <p:cNvGrpSpPr/>
            <p:nvPr/>
          </p:nvGrpSpPr>
          <p:grpSpPr>
            <a:xfrm>
              <a:off x="0" y="0"/>
              <a:ext cx="4114800" cy="4114800"/>
              <a:chOff x="0" y="0"/>
              <a:chExt cx="812800" cy="812800"/>
            </a:xfrm>
          </p:grpSpPr>
          <p:sp>
            <p:nvSpPr>
              <p:cNvPr id="19" name="Freeform 1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FBE44"/>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310337" y="425450"/>
              <a:ext cx="3494126" cy="3206750"/>
            </a:xfrm>
            <a:prstGeom prst="rect">
              <a:avLst/>
            </a:prstGeom>
          </p:spPr>
          <p:txBody>
            <a:bodyPr lIns="0" tIns="0" rIns="0" bIns="0" rtlCol="0" anchor="t">
              <a:spAutoFit/>
            </a:bodyPr>
            <a:lstStyle/>
            <a:p>
              <a:pPr algn="ctr">
                <a:lnSpc>
                  <a:spcPts val="2100"/>
                </a:lnSpc>
                <a:spcBef>
                  <a:spcPct val="0"/>
                </a:spcBef>
              </a:pPr>
              <a:r>
                <a:rPr lang="en-US" sz="1500">
                  <a:solidFill>
                    <a:srgbClr val="FFFFFF"/>
                  </a:solidFill>
                  <a:latin typeface="The Seasons"/>
                  <a:ea typeface="The Seasons"/>
                  <a:cs typeface="The Seasons"/>
                  <a:sym typeface="The Seasons"/>
                </a:rPr>
                <a:t>**Exploring Loan Modification Programs:** If facing financial challenges, consider loan modification programs that offer reduced interest rates or extended terms to lower monthly payments and make your mortgage more manageable.</a:t>
              </a:r>
            </a:p>
          </p:txBody>
        </p:sp>
      </p:grpSp>
      <p:grpSp>
        <p:nvGrpSpPr>
          <p:cNvPr id="22" name="Group 22"/>
          <p:cNvGrpSpPr/>
          <p:nvPr/>
        </p:nvGrpSpPr>
        <p:grpSpPr>
          <a:xfrm>
            <a:off x="10173784" y="6172200"/>
            <a:ext cx="3086100" cy="3086100"/>
            <a:chOff x="0" y="0"/>
            <a:chExt cx="4114800" cy="4114800"/>
          </a:xfrm>
        </p:grpSpPr>
        <p:grpSp>
          <p:nvGrpSpPr>
            <p:cNvPr id="23" name="Group 23"/>
            <p:cNvGrpSpPr/>
            <p:nvPr/>
          </p:nvGrpSpPr>
          <p:grpSpPr>
            <a:xfrm>
              <a:off x="0" y="0"/>
              <a:ext cx="4114800" cy="4114800"/>
              <a:chOff x="0" y="0"/>
              <a:chExt cx="812800" cy="812800"/>
            </a:xfrm>
          </p:grpSpPr>
          <p:sp>
            <p:nvSpPr>
              <p:cNvPr id="24" name="Freeform 2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FBE44"/>
              </a:solidFill>
            </p:spPr>
            <p:txBody>
              <a:bodyPr/>
              <a:lstStyle/>
              <a:p>
                <a:endParaRPr lang="en-US"/>
              </a:p>
            </p:txBody>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26" name="TextBox 26"/>
            <p:cNvSpPr txBox="1"/>
            <p:nvPr/>
          </p:nvSpPr>
          <p:spPr>
            <a:xfrm>
              <a:off x="427814" y="603250"/>
              <a:ext cx="3259173" cy="2851150"/>
            </a:xfrm>
            <a:prstGeom prst="rect">
              <a:avLst/>
            </a:prstGeom>
          </p:spPr>
          <p:txBody>
            <a:bodyPr lIns="0" tIns="0" rIns="0" bIns="0" rtlCol="0" anchor="t">
              <a:spAutoFit/>
            </a:bodyPr>
            <a:lstStyle/>
            <a:p>
              <a:pPr algn="ctr">
                <a:lnSpc>
                  <a:spcPts val="2100"/>
                </a:lnSpc>
                <a:spcBef>
                  <a:spcPct val="0"/>
                </a:spcBef>
              </a:pPr>
              <a:r>
                <a:rPr lang="en-US" sz="1500">
                  <a:solidFill>
                    <a:srgbClr val="FFFFFF"/>
                  </a:solidFill>
                  <a:latin typeface="The Seasons"/>
                  <a:ea typeface="The Seasons"/>
                  <a:cs typeface="The Seasons"/>
                  <a:sym typeface="The Seasons"/>
                </a:rPr>
                <a:t>**Seeking Professional Advice:** Consulting a financial advisor can provide personalized guidance on mortgage management and help you make informed financial decisions for short-term and long-term health.</a:t>
              </a:r>
            </a:p>
          </p:txBody>
        </p:sp>
      </p:grpSp>
      <p:grpSp>
        <p:nvGrpSpPr>
          <p:cNvPr id="27" name="Group 27"/>
          <p:cNvGrpSpPr/>
          <p:nvPr/>
        </p:nvGrpSpPr>
        <p:grpSpPr>
          <a:xfrm>
            <a:off x="2743200" y="2466433"/>
            <a:ext cx="3086100" cy="3086100"/>
            <a:chOff x="0" y="0"/>
            <a:chExt cx="4114800" cy="4114800"/>
          </a:xfrm>
        </p:grpSpPr>
        <p:grpSp>
          <p:nvGrpSpPr>
            <p:cNvPr id="28" name="Group 28"/>
            <p:cNvGrpSpPr/>
            <p:nvPr/>
          </p:nvGrpSpPr>
          <p:grpSpPr>
            <a:xfrm>
              <a:off x="0" y="0"/>
              <a:ext cx="4114800" cy="4114800"/>
              <a:chOff x="0" y="0"/>
              <a:chExt cx="812800" cy="812800"/>
            </a:xfrm>
          </p:grpSpPr>
          <p:sp>
            <p:nvSpPr>
              <p:cNvPr id="29" name="Freeform 2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6FBE44"/>
              </a:solidFill>
            </p:spPr>
            <p:txBody>
              <a:bodyPr/>
              <a:lstStyle/>
              <a:p>
                <a:endParaRPr lang="en-US"/>
              </a:p>
            </p:txBody>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1" name="TextBox 31"/>
            <p:cNvSpPr txBox="1"/>
            <p:nvPr/>
          </p:nvSpPr>
          <p:spPr>
            <a:xfrm>
              <a:off x="306735" y="603250"/>
              <a:ext cx="3501330" cy="2851150"/>
            </a:xfrm>
            <a:prstGeom prst="rect">
              <a:avLst/>
            </a:prstGeom>
          </p:spPr>
          <p:txBody>
            <a:bodyPr lIns="0" tIns="0" rIns="0" bIns="0" rtlCol="0" anchor="t">
              <a:spAutoFit/>
            </a:bodyPr>
            <a:lstStyle/>
            <a:p>
              <a:pPr algn="ctr">
                <a:lnSpc>
                  <a:spcPts val="2100"/>
                </a:lnSpc>
                <a:spcBef>
                  <a:spcPct val="0"/>
                </a:spcBef>
              </a:pPr>
              <a:r>
                <a:rPr lang="en-US" sz="1500">
                  <a:solidFill>
                    <a:srgbClr val="FFFFFF"/>
                  </a:solidFill>
                  <a:latin typeface="The Seasons"/>
                  <a:ea typeface="The Seasons"/>
                  <a:cs typeface="The Seasons"/>
                  <a:sym typeface="The Seasons"/>
                </a:rPr>
                <a:t>**Additional Income Streams:** Finding ways to supplement your income, such as part-time work or rental income, can help ease the burden of mortgage payments and enhance your financial security.</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50490" y="2237417"/>
            <a:ext cx="1657168" cy="0"/>
          </a:xfrm>
          <a:prstGeom prst="line">
            <a:avLst/>
          </a:prstGeom>
          <a:ln w="28575" cap="rnd">
            <a:solidFill>
              <a:srgbClr val="585859"/>
            </a:solidFill>
            <a:prstDash val="solid"/>
            <a:headEnd type="none" w="sm" len="sm"/>
            <a:tailEnd type="arrow" w="med" len="sm"/>
          </a:ln>
        </p:spPr>
        <p:txBody>
          <a:bodyPr/>
          <a:lstStyle/>
          <a:p>
            <a:endParaRPr lang="en-US"/>
          </a:p>
        </p:txBody>
      </p:sp>
      <p:sp>
        <p:nvSpPr>
          <p:cNvPr id="3" name="Freeform 3"/>
          <p:cNvSpPr/>
          <p:nvPr/>
        </p:nvSpPr>
        <p:spPr>
          <a:xfrm>
            <a:off x="11203430" y="716263"/>
            <a:ext cx="6420675" cy="4285800"/>
          </a:xfrm>
          <a:custGeom>
            <a:avLst/>
            <a:gdLst/>
            <a:ahLst/>
            <a:cxnLst/>
            <a:rect l="l" t="t" r="r" b="b"/>
            <a:pathLst>
              <a:path w="6420675" h="4285800">
                <a:moveTo>
                  <a:pt x="0" y="0"/>
                </a:moveTo>
                <a:lnTo>
                  <a:pt x="6420675" y="0"/>
                </a:lnTo>
                <a:lnTo>
                  <a:pt x="6420675" y="4285801"/>
                </a:lnTo>
                <a:lnTo>
                  <a:pt x="0" y="4285801"/>
                </a:lnTo>
                <a:lnTo>
                  <a:pt x="0" y="0"/>
                </a:lnTo>
                <a:close/>
              </a:path>
            </a:pathLst>
          </a:custGeom>
          <a:blipFill>
            <a:blip r:embed="rId2"/>
            <a:stretch>
              <a:fillRect/>
            </a:stretch>
          </a:blipFill>
        </p:spPr>
        <p:txBody>
          <a:bodyPr/>
          <a:lstStyle/>
          <a:p>
            <a:endParaRPr lang="en-US"/>
          </a:p>
        </p:txBody>
      </p:sp>
      <p:grpSp>
        <p:nvGrpSpPr>
          <p:cNvPr id="4" name="Group 4"/>
          <p:cNvGrpSpPr/>
          <p:nvPr/>
        </p:nvGrpSpPr>
        <p:grpSpPr>
          <a:xfrm>
            <a:off x="554457" y="2390834"/>
            <a:ext cx="11975817" cy="7271755"/>
            <a:chOff x="0" y="0"/>
            <a:chExt cx="3154125" cy="1915195"/>
          </a:xfrm>
        </p:grpSpPr>
        <p:sp>
          <p:nvSpPr>
            <p:cNvPr id="5" name="Freeform 5"/>
            <p:cNvSpPr/>
            <p:nvPr/>
          </p:nvSpPr>
          <p:spPr>
            <a:xfrm>
              <a:off x="0" y="0"/>
              <a:ext cx="3154125" cy="1915195"/>
            </a:xfrm>
            <a:custGeom>
              <a:avLst/>
              <a:gdLst/>
              <a:ahLst/>
              <a:cxnLst/>
              <a:rect l="l" t="t" r="r" b="b"/>
              <a:pathLst>
                <a:path w="3154125" h="1915195">
                  <a:moveTo>
                    <a:pt x="0" y="0"/>
                  </a:moveTo>
                  <a:lnTo>
                    <a:pt x="3154125" y="0"/>
                  </a:lnTo>
                  <a:lnTo>
                    <a:pt x="3154125" y="1915195"/>
                  </a:lnTo>
                  <a:lnTo>
                    <a:pt x="0" y="1915195"/>
                  </a:lnTo>
                  <a:close/>
                </a:path>
              </a:pathLst>
            </a:custGeom>
            <a:solidFill>
              <a:srgbClr val="6FBE44"/>
            </a:solidFill>
          </p:spPr>
          <p:txBody>
            <a:bodyPr/>
            <a:lstStyle/>
            <a:p>
              <a:endParaRPr lang="en-US"/>
            </a:p>
          </p:txBody>
        </p:sp>
        <p:sp>
          <p:nvSpPr>
            <p:cNvPr id="6" name="TextBox 6"/>
            <p:cNvSpPr txBox="1"/>
            <p:nvPr/>
          </p:nvSpPr>
          <p:spPr>
            <a:xfrm>
              <a:off x="0" y="-38100"/>
              <a:ext cx="3154125" cy="1953295"/>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006728" y="2763914"/>
            <a:ext cx="11071275" cy="6432550"/>
          </a:xfrm>
          <a:prstGeom prst="rect">
            <a:avLst/>
          </a:prstGeom>
        </p:spPr>
        <p:txBody>
          <a:bodyPr lIns="0" tIns="0" rIns="0" bIns="0" rtlCol="0" anchor="t">
            <a:spAutoFit/>
          </a:bodyPr>
          <a:lstStyle/>
          <a:p>
            <a:pPr marL="0" lvl="0" indent="0" algn="l">
              <a:lnSpc>
                <a:spcPts val="3360"/>
              </a:lnSpc>
              <a:spcBef>
                <a:spcPct val="0"/>
              </a:spcBef>
            </a:pPr>
            <a:r>
              <a:rPr lang="en-US" sz="2400">
                <a:solidFill>
                  <a:srgbClr val="FFFFFF"/>
                </a:solidFill>
                <a:latin typeface="The Seasons"/>
                <a:ea typeface="The Seasons"/>
                <a:cs typeface="The Seasons"/>
                <a:sym typeface="The Seasons"/>
              </a:rPr>
              <a:t>The presentation on mortgage rates provides an overview of factors and their impact on home buying, starting with an explanation of mortgage rates as interest rates on loans. Key influencing factors include economic indicators, inflation, and the Federal Reserve's interest rates.</a:t>
            </a:r>
          </a:p>
          <a:p>
            <a:pPr marL="0" lvl="0" indent="0" algn="l">
              <a:lnSpc>
                <a:spcPts val="3360"/>
              </a:lnSpc>
              <a:spcBef>
                <a:spcPct val="0"/>
              </a:spcBef>
            </a:pPr>
            <a:endParaRPr lang="en-US" sz="2400">
              <a:solidFill>
                <a:srgbClr val="FFFFFF"/>
              </a:solidFill>
              <a:latin typeface="The Seasons"/>
              <a:ea typeface="The Seasons"/>
              <a:cs typeface="The Seasons"/>
              <a:sym typeface="The Seasons"/>
            </a:endParaRPr>
          </a:p>
          <a:p>
            <a:pPr marL="0" lvl="0" indent="0" algn="l">
              <a:lnSpc>
                <a:spcPts val="3360"/>
              </a:lnSpc>
              <a:spcBef>
                <a:spcPct val="0"/>
              </a:spcBef>
            </a:pPr>
            <a:r>
              <a:rPr lang="en-US" sz="2400">
                <a:solidFill>
                  <a:srgbClr val="FFFFFF"/>
                </a:solidFill>
                <a:latin typeface="The Seasons"/>
                <a:ea typeface="The Seasons"/>
                <a:cs typeface="The Seasons"/>
                <a:sym typeface="The Seasons"/>
              </a:rPr>
              <a:t>Remember to distinguish  between fixed-rate mortgages, which offer stable payments but higher initial rates, and adjustable-rate mortgages (ARMs), which have lower initial rates but fluctuating payments and determine what makes sense for you.</a:t>
            </a:r>
          </a:p>
          <a:p>
            <a:pPr marL="0" lvl="0" indent="0" algn="l">
              <a:lnSpc>
                <a:spcPts val="3360"/>
              </a:lnSpc>
              <a:spcBef>
                <a:spcPct val="0"/>
              </a:spcBef>
            </a:pPr>
            <a:endParaRPr lang="en-US" sz="2400">
              <a:solidFill>
                <a:srgbClr val="FFFFFF"/>
              </a:solidFill>
              <a:latin typeface="The Seasons"/>
              <a:ea typeface="The Seasons"/>
              <a:cs typeface="The Seasons"/>
              <a:sym typeface="The Seasons"/>
            </a:endParaRPr>
          </a:p>
          <a:p>
            <a:pPr marL="0" lvl="0" indent="0" algn="l">
              <a:lnSpc>
                <a:spcPts val="3360"/>
              </a:lnSpc>
              <a:spcBef>
                <a:spcPct val="0"/>
              </a:spcBef>
            </a:pPr>
            <a:r>
              <a:rPr lang="en-US" sz="2400">
                <a:solidFill>
                  <a:srgbClr val="FFFFFF"/>
                </a:solidFill>
                <a:latin typeface="The Seasons"/>
                <a:ea typeface="The Seasons"/>
                <a:cs typeface="The Seasons"/>
                <a:sym typeface="The Seasons"/>
              </a:rPr>
              <a:t>Stay proactive and to qualify for the best rates, factors like credit scores, down payments, and income stability are crucial.</a:t>
            </a:r>
          </a:p>
          <a:p>
            <a:pPr algn="l">
              <a:lnSpc>
                <a:spcPts val="3640"/>
              </a:lnSpc>
              <a:spcBef>
                <a:spcPct val="0"/>
              </a:spcBef>
            </a:pPr>
            <a:r>
              <a:rPr lang="en-US" sz="2600">
                <a:solidFill>
                  <a:srgbClr val="FFFFFF"/>
                </a:solidFill>
                <a:latin typeface="The Seasons"/>
                <a:ea typeface="The Seasons"/>
                <a:cs typeface="The Seasons"/>
                <a:sym typeface="The Seasons"/>
              </a:rPr>
              <a:t>Remeber to utlize those practical budgeting and refinancing tips, andreach out to your Loan Officer with any additional questions about mortgage rates to stay informed with your home-buying decisions.</a:t>
            </a:r>
          </a:p>
        </p:txBody>
      </p:sp>
      <p:sp>
        <p:nvSpPr>
          <p:cNvPr id="8" name="TextBox 8"/>
          <p:cNvSpPr txBox="1"/>
          <p:nvPr/>
        </p:nvSpPr>
        <p:spPr>
          <a:xfrm>
            <a:off x="554457" y="585465"/>
            <a:ext cx="7211648" cy="1218565"/>
          </a:xfrm>
          <a:prstGeom prst="rect">
            <a:avLst/>
          </a:prstGeom>
        </p:spPr>
        <p:txBody>
          <a:bodyPr lIns="0" tIns="0" rIns="0" bIns="0" rtlCol="0" anchor="t">
            <a:spAutoFit/>
          </a:bodyPr>
          <a:lstStyle/>
          <a:p>
            <a:pPr algn="l">
              <a:lnSpc>
                <a:spcPts val="8959"/>
              </a:lnSpc>
            </a:pPr>
            <a:r>
              <a:rPr lang="en-US" sz="6399">
                <a:solidFill>
                  <a:srgbClr val="585859"/>
                </a:solidFill>
                <a:latin typeface="The Seasons"/>
                <a:ea typeface="The Seasons"/>
                <a:cs typeface="The Seasons"/>
                <a:sym typeface="The Seasons"/>
              </a:rPr>
              <a:t>Let’s Review</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CA7F976A62BF4886A242D0E9ED5452" ma:contentTypeVersion="15" ma:contentTypeDescription="Create a new document." ma:contentTypeScope="" ma:versionID="def84cdaae12a27163d9e974aa071086">
  <xsd:schema xmlns:xsd="http://www.w3.org/2001/XMLSchema" xmlns:xs="http://www.w3.org/2001/XMLSchema" xmlns:p="http://schemas.microsoft.com/office/2006/metadata/properties" xmlns:ns2="1cf5f50b-d37c-40f6-aa46-eee731846120" xmlns:ns3="93ec7618-3ef0-4da0-b726-b60bb790bd5e" xmlns:ns4="18422acb-dcfd-4889-bff4-33c7970708ad" targetNamespace="http://schemas.microsoft.com/office/2006/metadata/properties" ma:root="true" ma:fieldsID="80af332a15e19da20a538b8c7d80ac16" ns2:_="" ns3:_="" ns4:_="">
    <xsd:import namespace="1cf5f50b-d37c-40f6-aa46-eee731846120"/>
    <xsd:import namespace="93ec7618-3ef0-4da0-b726-b60bb790bd5e"/>
    <xsd:import namespace="18422acb-dcfd-4889-bff4-33c7970708ad"/>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4:SharedWithUsers" minOccurs="0"/>
                <xsd:element ref="ns4: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f5f50b-d37c-40f6-aa46-eee7318461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635a8ce-c880-4cc5-be8a-93f962d8bfe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ec7618-3ef0-4da0-b726-b60bb790bd5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e48ca90-4cfe-48b6-9741-66e1ef0a3800}" ma:internalName="TaxCatchAll" ma:showField="CatchAllData" ma:web="93ec7618-3ef0-4da0-b726-b60bb790bd5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8422acb-dcfd-4889-bff4-33c7970708a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cf5f50b-d37c-40f6-aa46-eee731846120">
      <Terms xmlns="http://schemas.microsoft.com/office/infopath/2007/PartnerControls"/>
    </lcf76f155ced4ddcb4097134ff3c332f>
    <TaxCatchAll xmlns="93ec7618-3ef0-4da0-b726-b60bb790bd5e" xsi:nil="true"/>
  </documentManagement>
</p:properties>
</file>

<file path=customXml/itemProps1.xml><?xml version="1.0" encoding="utf-8"?>
<ds:datastoreItem xmlns:ds="http://schemas.openxmlformats.org/officeDocument/2006/customXml" ds:itemID="{E866F277-9933-4A57-AAD2-BC386BDA1651}">
  <ds:schemaRefs>
    <ds:schemaRef ds:uri="http://schemas.microsoft.com/sharepoint/v3/contenttype/forms"/>
  </ds:schemaRefs>
</ds:datastoreItem>
</file>

<file path=customXml/itemProps2.xml><?xml version="1.0" encoding="utf-8"?>
<ds:datastoreItem xmlns:ds="http://schemas.openxmlformats.org/officeDocument/2006/customXml" ds:itemID="{85570EA0-FD22-4697-9B1A-3871E7D479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f5f50b-d37c-40f6-aa46-eee731846120"/>
    <ds:schemaRef ds:uri="93ec7618-3ef0-4da0-b726-b60bb790bd5e"/>
    <ds:schemaRef ds:uri="18422acb-dcfd-4889-bff4-33c7970708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03C46-6620-44FE-B073-4680445D679D}">
  <ds:schemaRefs>
    <ds:schemaRef ds:uri="http://schemas.microsoft.com/office/2006/metadata/properties"/>
    <ds:schemaRef ds:uri="http://schemas.microsoft.com/office/infopath/2007/PartnerControls"/>
    <ds:schemaRef ds:uri="1cf5f50b-d37c-40f6-aa46-eee731846120"/>
    <ds:schemaRef ds:uri="93ec7618-3ef0-4da0-b726-b60bb790bd5e"/>
  </ds:schemaRefs>
</ds:datastoreItem>
</file>

<file path=docProps/app.xml><?xml version="1.0" encoding="utf-8"?>
<Properties xmlns="http://schemas.openxmlformats.org/officeDocument/2006/extended-properties" xmlns:vt="http://schemas.openxmlformats.org/officeDocument/2006/docPropsVTypes">
  <TotalTime>0</TotalTime>
  <Words>1191</Words>
  <Application>Microsoft Office PowerPoint</Application>
  <PresentationFormat>Custom</PresentationFormat>
  <Paragraphs>71</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The Seasons</vt:lpstr>
      <vt:lpstr>The Seasons Bold</vt:lpstr>
      <vt:lpstr>The Seasons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UnderstandingMortgage Rates</dc:title>
  <cp:lastModifiedBy>Karie Daniel</cp:lastModifiedBy>
  <cp:revision>1</cp:revision>
  <dcterms:created xsi:type="dcterms:W3CDTF">2006-08-16T00:00:00Z</dcterms:created>
  <dcterms:modified xsi:type="dcterms:W3CDTF">2025-04-14T14:55:38Z</dcterms:modified>
  <dc:identifier>DAGSiyHEvSk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0x010100ECCA7F976A62BF4886A242D0E9ED5452</vt:lpwstr>
  </property>
</Properties>
</file>